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5"/>
  </p:notesMasterIdLst>
  <p:handoutMasterIdLst>
    <p:handoutMasterId r:id="rId26"/>
  </p:handoutMasterIdLst>
  <p:sldIdLst>
    <p:sldId id="262" r:id="rId5"/>
    <p:sldId id="307" r:id="rId6"/>
    <p:sldId id="264" r:id="rId7"/>
    <p:sldId id="290" r:id="rId8"/>
    <p:sldId id="317" r:id="rId9"/>
    <p:sldId id="322" r:id="rId10"/>
    <p:sldId id="299" r:id="rId11"/>
    <p:sldId id="289" r:id="rId12"/>
    <p:sldId id="318" r:id="rId13"/>
    <p:sldId id="291" r:id="rId14"/>
    <p:sldId id="300" r:id="rId15"/>
    <p:sldId id="297" r:id="rId16"/>
    <p:sldId id="292" r:id="rId17"/>
    <p:sldId id="321" r:id="rId18"/>
    <p:sldId id="302" r:id="rId19"/>
    <p:sldId id="323" r:id="rId20"/>
    <p:sldId id="278" r:id="rId21"/>
    <p:sldId id="308" r:id="rId22"/>
    <p:sldId id="319" r:id="rId23"/>
    <p:sldId id="277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nninger Barbara" initials="PB" lastIdx="2" clrIdx="0">
    <p:extLst>
      <p:ext uri="{19B8F6BF-5375-455C-9EA6-DF929625EA0E}">
        <p15:presenceInfo xmlns:p15="http://schemas.microsoft.com/office/powerpoint/2012/main" userId="S::b.pfenninger@bfu.ch::6281cde7-9d1e-409e-8798-499a6accf8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3F76D-765B-4E3B-8FED-CCB53802BAE0}" v="25" dt="2021-04-16T15:45:43.796"/>
    <p1510:client id="{93A103F1-300C-407F-9132-9B597E203861}" v="1" dt="2021-05-03T13:00:09.775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23" autoAdjust="0"/>
  </p:normalViewPr>
  <p:slideViewPr>
    <p:cSldViewPr snapToGrid="0">
      <p:cViewPr varScale="1">
        <p:scale>
          <a:sx n="29" d="100"/>
          <a:sy n="29" d="100"/>
        </p:scale>
        <p:origin x="10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1157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minaresicuri.ch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.pfenninger@upi.ch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Nota </a:t>
            </a:r>
            <a:r>
              <a:rPr lang="de-CH" dirty="0" err="1"/>
              <a:t>didattica</a:t>
            </a:r>
            <a:r>
              <a:rPr lang="de-CH" dirty="0"/>
              <a:t>:</a:t>
            </a:r>
            <a:endParaRPr lang="en-US" dirty="0"/>
          </a:p>
          <a:p>
            <a:r>
              <a:rPr lang="de-CH" dirty="0" err="1"/>
              <a:t>spiega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esempio</a:t>
            </a:r>
            <a:r>
              <a:rPr lang="de-CH" dirty="0"/>
              <a:t> della </a:t>
            </a:r>
            <a:r>
              <a:rPr lang="de-CH" dirty="0" err="1"/>
              <a:t>tua</a:t>
            </a:r>
            <a:r>
              <a:rPr lang="de-CH" dirty="0"/>
              <a:t> </a:t>
            </a:r>
            <a:r>
              <a:rPr lang="de-CH" dirty="0" err="1"/>
              <a:t>disciplina</a:t>
            </a:r>
            <a:r>
              <a:rPr lang="de-CH" dirty="0"/>
              <a:t> </a:t>
            </a:r>
            <a:r>
              <a:rPr lang="de-CH" dirty="0" err="1"/>
              <a:t>analogo</a:t>
            </a:r>
            <a:r>
              <a:rPr lang="de-CH" dirty="0"/>
              <a:t> </a:t>
            </a:r>
            <a:r>
              <a:rPr lang="de-CH" dirty="0" err="1"/>
              <a:t>all’esempio</a:t>
            </a:r>
            <a:r>
              <a:rPr lang="de-CH" dirty="0"/>
              <a:t> a </a:t>
            </a:r>
            <a:r>
              <a:rPr lang="de-CH" dirty="0" err="1"/>
              <a:t>pagina</a:t>
            </a:r>
            <a:r>
              <a:rPr lang="de-CH" dirty="0"/>
              <a:t> 10 (</a:t>
            </a:r>
            <a:r>
              <a:rPr lang="de-CH" dirty="0" err="1"/>
              <a:t>strategia</a:t>
            </a:r>
            <a:r>
              <a:rPr lang="de-CH" dirty="0"/>
              <a:t> 1-3) e a </a:t>
            </a:r>
            <a:r>
              <a:rPr lang="de-CH" dirty="0" err="1"/>
              <a:t>pagina</a:t>
            </a:r>
            <a:r>
              <a:rPr lang="de-CH" dirty="0"/>
              <a:t> 11 (</a:t>
            </a:r>
            <a:r>
              <a:rPr lang="de-CH" dirty="0" err="1"/>
              <a:t>esempio</a:t>
            </a:r>
            <a:r>
              <a:rPr lang="de-CH" dirty="0"/>
              <a:t> </a:t>
            </a:r>
            <a:r>
              <a:rPr lang="de-CH" dirty="0" err="1"/>
              <a:t>trekking</a:t>
            </a:r>
            <a:r>
              <a:rPr lang="de-CH" dirty="0"/>
              <a:t>).</a:t>
            </a:r>
          </a:p>
          <a:p>
            <a:endParaRPr lang="de-CH" dirty="0"/>
          </a:p>
          <a:p>
            <a:r>
              <a:rPr lang="de-CH" dirty="0"/>
              <a:t>A </a:t>
            </a:r>
            <a:r>
              <a:rPr lang="de-CH" dirty="0" err="1"/>
              <a:t>seconda</a:t>
            </a:r>
            <a:r>
              <a:rPr lang="de-CH" dirty="0"/>
              <a:t> della </a:t>
            </a:r>
            <a:r>
              <a:rPr lang="de-CH" dirty="0" err="1"/>
              <a:t>disciplina</a:t>
            </a:r>
            <a:r>
              <a:rPr lang="de-CH" dirty="0"/>
              <a:t>, le </a:t>
            </a:r>
            <a:r>
              <a:rPr lang="de-CH" dirty="0" err="1"/>
              <a:t>possibili</a:t>
            </a:r>
            <a:r>
              <a:rPr lang="de-CH" dirty="0"/>
              <a:t> </a:t>
            </a:r>
            <a:r>
              <a:rPr lang="de-CH" dirty="0" err="1"/>
              <a:t>misure</a:t>
            </a:r>
            <a:r>
              <a:rPr lang="de-CH" dirty="0"/>
              <a:t> di </a:t>
            </a:r>
            <a:r>
              <a:rPr lang="de-CH" dirty="0" err="1"/>
              <a:t>prevenzione</a:t>
            </a:r>
            <a:r>
              <a:rPr lang="de-CH" dirty="0"/>
              <a:t> si </a:t>
            </a:r>
            <a:r>
              <a:rPr lang="de-CH" dirty="0" err="1"/>
              <a:t>trovano</a:t>
            </a:r>
            <a:r>
              <a:rPr lang="de-CH" dirty="0"/>
              <a:t> </a:t>
            </a:r>
            <a:r>
              <a:rPr lang="de-CH" dirty="0" err="1"/>
              <a:t>su</a:t>
            </a:r>
            <a:r>
              <a:rPr lang="de-CH" dirty="0"/>
              <a:t> </a:t>
            </a:r>
            <a:r>
              <a:rPr lang="de-CH" dirty="0" err="1"/>
              <a:t>diversi</a:t>
            </a:r>
            <a:r>
              <a:rPr lang="de-CH" dirty="0"/>
              <a:t> </a:t>
            </a:r>
            <a:r>
              <a:rPr lang="de-CH" dirty="0" err="1"/>
              <a:t>livelli</a:t>
            </a:r>
            <a:r>
              <a:rPr lang="de-CH" dirty="0"/>
              <a:t>:</a:t>
            </a:r>
          </a:p>
          <a:p>
            <a:pPr marL="614389" lvl="1" indent="-342900" algn="l" defTabSz="914400" rtl="0" eaLnBrk="1" latinLnBrk="0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 es.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nello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sono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regole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FIS  </a:t>
            </a:r>
            <a:b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livello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leggi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disposizioni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direttive</a:t>
            </a:r>
            <a:endParaRPr lang="de-CH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14389" lvl="1" indent="-342900" algn="l" defTabSz="914400" rtl="0" eaLnBrk="1" latinLnBrk="0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 es.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nella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ginnastica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fitness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à le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misure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riguardano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principalmente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requisiti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fisici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sportivi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le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modalità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apprendimento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adattate</a:t>
            </a:r>
            <a:r>
              <a:rPr lang="de-CH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1601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Completare</a:t>
            </a:r>
            <a:r>
              <a:rPr lang="de-CH" dirty="0"/>
              <a:t> </a:t>
            </a:r>
            <a:r>
              <a:rPr lang="de-CH" dirty="0" err="1"/>
              <a:t>lo</a:t>
            </a:r>
            <a:r>
              <a:rPr lang="de-CH" dirty="0"/>
              <a:t> </a:t>
            </a:r>
            <a:r>
              <a:rPr lang="de-CH" dirty="0" err="1"/>
              <a:t>strumento</a:t>
            </a:r>
            <a:r>
              <a:rPr lang="de-CH" dirty="0"/>
              <a:t> di </a:t>
            </a:r>
            <a:r>
              <a:rPr lang="de-CH" dirty="0" err="1"/>
              <a:t>lavoro</a:t>
            </a:r>
            <a:r>
              <a:rPr lang="de-CH" dirty="0"/>
              <a:t> a p. 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1727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CH" dirty="0" err="1"/>
              <a:t>Completare</a:t>
            </a:r>
            <a:r>
              <a:rPr lang="de-CH" dirty="0"/>
              <a:t> </a:t>
            </a:r>
            <a:r>
              <a:rPr lang="de-CH" dirty="0" err="1"/>
              <a:t>lo</a:t>
            </a:r>
            <a:r>
              <a:rPr lang="de-CH" dirty="0"/>
              <a:t> </a:t>
            </a:r>
            <a:r>
              <a:rPr lang="de-CH" dirty="0" err="1"/>
              <a:t>strumento</a:t>
            </a:r>
            <a:r>
              <a:rPr lang="de-CH" dirty="0"/>
              <a:t> di </a:t>
            </a:r>
            <a:r>
              <a:rPr lang="de-CH" dirty="0" err="1"/>
              <a:t>lavoro</a:t>
            </a:r>
            <a:r>
              <a:rPr lang="de-CH" dirty="0"/>
              <a:t> a p. 16</a:t>
            </a:r>
            <a:endParaRPr lang="en-US" dirty="0"/>
          </a:p>
          <a:p>
            <a:pPr>
              <a:defRPr/>
            </a:pPr>
            <a:r>
              <a:rPr lang="de-CH" dirty="0" err="1"/>
              <a:t>Pianificare</a:t>
            </a:r>
            <a:r>
              <a:rPr lang="de-CH" dirty="0"/>
              <a:t> </a:t>
            </a:r>
            <a:r>
              <a:rPr lang="de-CH" dirty="0" err="1"/>
              <a:t>adeguamenti</a:t>
            </a:r>
            <a:r>
              <a:rPr lang="de-CH" dirty="0"/>
              <a:t> </a:t>
            </a:r>
            <a:r>
              <a:rPr lang="de-CH" dirty="0" err="1"/>
              <a:t>importanti</a:t>
            </a:r>
            <a:r>
              <a:rPr lang="de-CH" dirty="0"/>
              <a:t> e a lungo </a:t>
            </a:r>
            <a:r>
              <a:rPr lang="de-CH" dirty="0" err="1"/>
              <a:t>termine</a:t>
            </a:r>
            <a:r>
              <a:rPr lang="de-CH" dirty="0"/>
              <a:t> (p. es. la </a:t>
            </a:r>
            <a:r>
              <a:rPr lang="de-CH" dirty="0" err="1"/>
              <a:t>manutenzione</a:t>
            </a:r>
            <a:r>
              <a:rPr lang="de-CH" dirty="0"/>
              <a:t> di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struttura</a:t>
            </a:r>
            <a:r>
              <a:rPr lang="de-CH" dirty="0"/>
              <a:t> </a:t>
            </a:r>
            <a:r>
              <a:rPr lang="de-CH" dirty="0" err="1"/>
              <a:t>esterna</a:t>
            </a:r>
            <a:r>
              <a:rPr lang="de-CH" dirty="0"/>
              <a:t>).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4212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2988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Già</a:t>
            </a:r>
            <a:r>
              <a:rPr lang="de-CH" dirty="0"/>
              <a:t> a </a:t>
            </a:r>
            <a:r>
              <a:rPr lang="de-CH" dirty="0" err="1"/>
              <a:t>partire</a:t>
            </a:r>
            <a:r>
              <a:rPr lang="de-CH" dirty="0"/>
              <a:t> </a:t>
            </a:r>
            <a:r>
              <a:rPr lang="de-CH" dirty="0" err="1"/>
              <a:t>dai</a:t>
            </a:r>
            <a:r>
              <a:rPr lang="de-CH" dirty="0"/>
              <a:t> 30 </a:t>
            </a:r>
            <a:r>
              <a:rPr lang="de-CH" dirty="0" err="1"/>
              <a:t>anni</a:t>
            </a:r>
            <a:r>
              <a:rPr lang="de-CH" dirty="0"/>
              <a:t> circa, la forza e </a:t>
            </a:r>
            <a:r>
              <a:rPr lang="de-CH" dirty="0" err="1"/>
              <a:t>l’equilibrio</a:t>
            </a:r>
            <a:r>
              <a:rPr lang="de-CH" dirty="0"/>
              <a:t> </a:t>
            </a:r>
            <a:r>
              <a:rPr lang="de-CH" dirty="0" err="1"/>
              <a:t>diminuiscono</a:t>
            </a:r>
            <a:r>
              <a:rPr lang="de-CH" dirty="0"/>
              <a:t>. In </a:t>
            </a:r>
            <a:r>
              <a:rPr lang="de-CH" dirty="0" err="1"/>
              <a:t>età</a:t>
            </a:r>
            <a:r>
              <a:rPr lang="de-CH" dirty="0"/>
              <a:t> </a:t>
            </a:r>
            <a:r>
              <a:rPr lang="de-CH" dirty="0" err="1"/>
              <a:t>avanzata</a:t>
            </a:r>
            <a:r>
              <a:rPr lang="de-CH" dirty="0"/>
              <a:t> </a:t>
            </a:r>
            <a:r>
              <a:rPr lang="de-CH" dirty="0" err="1"/>
              <a:t>questi</a:t>
            </a:r>
            <a:r>
              <a:rPr lang="de-CH" dirty="0"/>
              <a:t> </a:t>
            </a:r>
            <a:r>
              <a:rPr lang="de-CH" dirty="0" err="1"/>
              <a:t>deficit</a:t>
            </a:r>
            <a:r>
              <a:rPr lang="de-CH" dirty="0"/>
              <a:t> </a:t>
            </a:r>
            <a:r>
              <a:rPr lang="de-CH" dirty="0" err="1"/>
              <a:t>portano</a:t>
            </a:r>
            <a:r>
              <a:rPr lang="de-CH" dirty="0"/>
              <a:t> a </a:t>
            </a:r>
            <a:r>
              <a:rPr lang="de-CH" dirty="0" err="1"/>
              <a:t>molte</a:t>
            </a:r>
            <a:r>
              <a:rPr lang="de-CH" dirty="0"/>
              <a:t> </a:t>
            </a:r>
            <a:r>
              <a:rPr lang="de-CH" dirty="0" err="1"/>
              <a:t>cadute</a:t>
            </a:r>
            <a:r>
              <a:rPr lang="de-CH" dirty="0"/>
              <a:t> «</a:t>
            </a:r>
            <a:r>
              <a:rPr lang="de-CH" dirty="0" err="1"/>
              <a:t>effettivamente</a:t>
            </a:r>
            <a:r>
              <a:rPr lang="de-CH" dirty="0"/>
              <a:t> </a:t>
            </a:r>
            <a:r>
              <a:rPr lang="de-CH" dirty="0" err="1"/>
              <a:t>prevenibili</a:t>
            </a:r>
            <a:r>
              <a:rPr lang="de-CH" dirty="0"/>
              <a:t>». </a:t>
            </a:r>
            <a:endParaRPr lang="en-US" dirty="0"/>
          </a:p>
          <a:p>
            <a:endParaRPr lang="de-CH" dirty="0"/>
          </a:p>
          <a:p>
            <a:r>
              <a:rPr lang="de-CH" dirty="0" err="1"/>
              <a:t>L’allenamento</a:t>
            </a:r>
            <a:r>
              <a:rPr lang="de-CH" dirty="0"/>
              <a:t> </a:t>
            </a:r>
            <a:r>
              <a:rPr lang="de-CH" dirty="0" err="1"/>
              <a:t>mirato</a:t>
            </a:r>
            <a:r>
              <a:rPr lang="de-CH" dirty="0"/>
              <a:t> di </a:t>
            </a:r>
            <a:r>
              <a:rPr lang="de-CH" dirty="0" err="1"/>
              <a:t>equilibrio</a:t>
            </a:r>
            <a:r>
              <a:rPr lang="de-CH" dirty="0"/>
              <a:t> e della forza è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punto</a:t>
            </a:r>
            <a:r>
              <a:rPr lang="de-CH" dirty="0"/>
              <a:t> </a:t>
            </a:r>
            <a:r>
              <a:rPr lang="de-CH" dirty="0" err="1"/>
              <a:t>centrale</a:t>
            </a:r>
            <a:r>
              <a:rPr lang="de-CH" dirty="0"/>
              <a:t> della </a:t>
            </a:r>
            <a:r>
              <a:rPr lang="de-CH" dirty="0" err="1"/>
              <a:t>prevenzione</a:t>
            </a:r>
            <a:r>
              <a:rPr lang="de-CH" dirty="0"/>
              <a:t> delle </a:t>
            </a:r>
            <a:r>
              <a:rPr lang="de-CH" dirty="0" err="1"/>
              <a:t>cadute</a:t>
            </a:r>
            <a:r>
              <a:rPr lang="de-CH" dirty="0"/>
              <a:t> e </a:t>
            </a:r>
            <a:r>
              <a:rPr lang="de-CH" dirty="0" err="1"/>
              <a:t>dovrebbe</a:t>
            </a:r>
            <a:r>
              <a:rPr lang="de-CH" dirty="0"/>
              <a:t> </a:t>
            </a:r>
            <a:r>
              <a:rPr lang="de-CH" dirty="0" err="1"/>
              <a:t>essere</a:t>
            </a:r>
            <a:r>
              <a:rPr lang="de-CH" dirty="0"/>
              <a:t> </a:t>
            </a:r>
            <a:r>
              <a:rPr lang="de-CH" dirty="0" err="1"/>
              <a:t>intregrato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più presto possibile in </a:t>
            </a:r>
            <a:r>
              <a:rPr lang="de-CH" dirty="0" err="1"/>
              <a:t>età</a:t>
            </a:r>
            <a:r>
              <a:rPr lang="de-CH" dirty="0"/>
              <a:t> </a:t>
            </a:r>
            <a:r>
              <a:rPr lang="de-CH" dirty="0" err="1"/>
              <a:t>adulta</a:t>
            </a:r>
            <a:r>
              <a:rPr lang="de-CH" dirty="0"/>
              <a:t>. 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824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Il </a:t>
            </a:r>
            <a:r>
              <a:rPr lang="de-CH" dirty="0" err="1"/>
              <a:t>marchio</a:t>
            </a:r>
            <a:r>
              <a:rPr lang="de-CH" dirty="0"/>
              <a:t> del </a:t>
            </a:r>
            <a:r>
              <a:rPr lang="de-CH" dirty="0" err="1"/>
              <a:t>corso</a:t>
            </a:r>
            <a:r>
              <a:rPr lang="de-CH" dirty="0"/>
              <a:t> camminaresicuri.ch </a:t>
            </a:r>
            <a:r>
              <a:rPr lang="de-CH" dirty="0" err="1"/>
              <a:t>autorizza</a:t>
            </a:r>
            <a:r>
              <a:rPr lang="de-CH" dirty="0"/>
              <a:t> a </a:t>
            </a:r>
            <a:r>
              <a:rPr lang="de-CH" dirty="0" err="1"/>
              <a:t>pubblicare</a:t>
            </a:r>
            <a:r>
              <a:rPr lang="de-CH" dirty="0"/>
              <a:t> </a:t>
            </a:r>
            <a:r>
              <a:rPr lang="de-CH" dirty="0" err="1"/>
              <a:t>corsi</a:t>
            </a:r>
            <a:r>
              <a:rPr lang="de-CH" dirty="0"/>
              <a:t> </a:t>
            </a:r>
            <a:r>
              <a:rPr lang="de-CH" dirty="0" err="1"/>
              <a:t>sulla</a:t>
            </a:r>
            <a:r>
              <a:rPr lang="de-CH" dirty="0"/>
              <a:t> </a:t>
            </a:r>
            <a:r>
              <a:rPr lang="de-CH" dirty="0" err="1"/>
              <a:t>piattaforma</a:t>
            </a:r>
            <a:r>
              <a:rPr lang="de-CH" dirty="0"/>
              <a:t> di </a:t>
            </a:r>
            <a:r>
              <a:rPr lang="de-CH" dirty="0">
                <a:hlinkClick r:id="rId3"/>
              </a:rPr>
              <a:t>www.camminaresicuri.ch</a:t>
            </a:r>
            <a:r>
              <a:rPr lang="de-CH" dirty="0"/>
              <a:t> </a:t>
            </a:r>
            <a:endParaRPr lang="en-US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4224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Nota per le </a:t>
            </a:r>
            <a:r>
              <a:rPr lang="de-CH" dirty="0" err="1"/>
              <a:t>esperte</a:t>
            </a:r>
            <a:r>
              <a:rPr lang="de-CH" dirty="0"/>
              <a:t>/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esperti</a:t>
            </a:r>
            <a:r>
              <a:rPr lang="de-CH" dirty="0"/>
              <a:t>:</a:t>
            </a:r>
            <a:endParaRPr lang="en-US" dirty="0"/>
          </a:p>
          <a:p>
            <a:pPr>
              <a:defRPr/>
            </a:pPr>
            <a:r>
              <a:rPr lang="de-CH" dirty="0"/>
              <a:t>per </a:t>
            </a:r>
            <a:r>
              <a:rPr lang="de-CH" dirty="0" err="1"/>
              <a:t>domande</a:t>
            </a:r>
            <a:r>
              <a:rPr lang="de-CH" dirty="0"/>
              <a:t> Barbara Pfenninger, </a:t>
            </a:r>
            <a:r>
              <a:rPr lang="de-CH" dirty="0">
                <a:hlinkClick r:id="rId3"/>
              </a:rPr>
              <a:t>b.pfenninger@upi.ch</a:t>
            </a:r>
            <a:r>
              <a:rPr lang="de-CH" dirty="0"/>
              <a:t>, è a </a:t>
            </a:r>
            <a:r>
              <a:rPr lang="de-CH" dirty="0" err="1"/>
              <a:t>disposizione</a:t>
            </a:r>
            <a:r>
              <a:rPr lang="de-CH" dirty="0"/>
              <a:t>.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846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UPI </a:t>
            </a:r>
            <a:r>
              <a:rPr lang="de-CH" baseline="0" dirty="0"/>
              <a:t>(2020): </a:t>
            </a:r>
            <a:r>
              <a:rPr lang="de-CH" dirty="0" err="1"/>
              <a:t>Prevenzione</a:t>
            </a:r>
            <a:r>
              <a:rPr lang="de-CH" dirty="0"/>
              <a:t> </a:t>
            </a:r>
            <a:r>
              <a:rPr lang="de-CH" dirty="0" err="1"/>
              <a:t>degli</a:t>
            </a:r>
            <a:r>
              <a:rPr lang="de-CH" dirty="0"/>
              <a:t> </a:t>
            </a:r>
            <a:r>
              <a:rPr lang="de-CH" dirty="0" err="1"/>
              <a:t>infortuni</a:t>
            </a:r>
            <a:r>
              <a:rPr lang="de-CH" dirty="0"/>
              <a:t> </a:t>
            </a:r>
            <a:r>
              <a:rPr lang="de-CH" dirty="0" err="1"/>
              <a:t>nello</a:t>
            </a:r>
            <a:r>
              <a:rPr lang="de-CH" dirty="0"/>
              <a:t> </a:t>
            </a:r>
            <a:r>
              <a:rPr lang="de-CH" dirty="0" err="1"/>
              <a:t>sport</a:t>
            </a:r>
            <a:r>
              <a:rPr lang="de-CH" dirty="0"/>
              <a:t> per </a:t>
            </a:r>
            <a:r>
              <a:rPr lang="de-CH" dirty="0" err="1"/>
              <a:t>adulti</a:t>
            </a:r>
            <a:r>
              <a:rPr lang="de-CH" dirty="0"/>
              <a:t>. UPI</a:t>
            </a:r>
            <a:r>
              <a:rPr lang="de-CH" baseline="0" dirty="0"/>
              <a:t>: </a:t>
            </a:r>
            <a:r>
              <a:rPr lang="de-CH" dirty="0"/>
              <a:t>Berna</a:t>
            </a:r>
            <a:r>
              <a:rPr lang="de-CH" baseline="0" dirty="0"/>
              <a:t>. </a:t>
            </a:r>
            <a:r>
              <a:rPr lang="de-CH" dirty="0"/>
              <a:t>p</a:t>
            </a:r>
            <a:r>
              <a:rPr lang="de-CH" baseline="0" dirty="0"/>
              <a:t>.13</a:t>
            </a:r>
            <a:endParaRPr lang="de-CH" dirty="0"/>
          </a:p>
          <a:p>
            <a:r>
              <a:rPr lang="de-CH" dirty="0"/>
              <a:t>Note </a:t>
            </a:r>
            <a:r>
              <a:rPr lang="de-CH" dirty="0" err="1"/>
              <a:t>didattiche</a:t>
            </a:r>
            <a:r>
              <a:rPr lang="de-CH" dirty="0"/>
              <a:t>: </a:t>
            </a:r>
            <a:r>
              <a:rPr lang="de-CH" dirty="0" err="1"/>
              <a:t>discussione</a:t>
            </a:r>
            <a:r>
              <a:rPr lang="de-CH" dirty="0"/>
              <a:t> </a:t>
            </a:r>
            <a:r>
              <a:rPr lang="de-CH" dirty="0" err="1"/>
              <a:t>sulla</a:t>
            </a:r>
            <a:r>
              <a:rPr lang="de-CH" dirty="0"/>
              <a:t> </a:t>
            </a:r>
            <a:r>
              <a:rPr lang="de-CH" dirty="0" err="1"/>
              <a:t>citazione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008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La </a:t>
            </a:r>
            <a:r>
              <a:rPr lang="de-CH" dirty="0" err="1"/>
              <a:t>prevenzione</a:t>
            </a:r>
            <a:r>
              <a:rPr lang="de-CH" dirty="0"/>
              <a:t> </a:t>
            </a:r>
            <a:r>
              <a:rPr lang="de-CH" dirty="0" err="1"/>
              <a:t>degli</a:t>
            </a:r>
            <a:r>
              <a:rPr lang="de-CH" dirty="0"/>
              <a:t> </a:t>
            </a:r>
            <a:r>
              <a:rPr lang="de-CH" dirty="0" err="1"/>
              <a:t>infortuni</a:t>
            </a:r>
            <a:r>
              <a:rPr lang="de-CH" dirty="0"/>
              <a:t> è sempre </a:t>
            </a:r>
            <a:r>
              <a:rPr lang="de-CH" dirty="0" err="1"/>
              <a:t>considerata</a:t>
            </a:r>
            <a:r>
              <a:rPr lang="de-CH" dirty="0"/>
              <a:t> e </a:t>
            </a:r>
            <a:r>
              <a:rPr lang="de-CH" dirty="0" err="1"/>
              <a:t>presa</a:t>
            </a:r>
            <a:r>
              <a:rPr lang="de-CH" dirty="0"/>
              <a:t> in </a:t>
            </a:r>
            <a:r>
              <a:rPr lang="de-CH" dirty="0" err="1"/>
              <a:t>considerazione</a:t>
            </a:r>
            <a:r>
              <a:rPr lang="de-CH" dirty="0"/>
              <a:t>! Fa </a:t>
            </a:r>
            <a:r>
              <a:rPr lang="de-CH" dirty="0" err="1"/>
              <a:t>parte</a:t>
            </a:r>
            <a:r>
              <a:rPr lang="de-CH" dirty="0"/>
              <a:t> di tutte le </a:t>
            </a:r>
            <a:r>
              <a:rPr lang="de-CH" dirty="0" err="1"/>
              <a:t>fasi</a:t>
            </a:r>
            <a:r>
              <a:rPr lang="de-CH" dirty="0"/>
              <a:t> </a:t>
            </a:r>
            <a:r>
              <a:rPr lang="de-CH" dirty="0" err="1"/>
              <a:t>dell’istruzione</a:t>
            </a:r>
            <a:r>
              <a:rPr lang="de-CH" dirty="0"/>
              <a:t>.</a:t>
            </a:r>
            <a:endParaRPr lang="en-US" dirty="0"/>
          </a:p>
          <a:p>
            <a:endParaRPr lang="de-CH" dirty="0"/>
          </a:p>
          <a:p>
            <a:r>
              <a:rPr lang="de-CH" dirty="0" err="1"/>
              <a:t>Procedimento</a:t>
            </a:r>
            <a:r>
              <a:rPr lang="de-CH" dirty="0"/>
              <a:t>:</a:t>
            </a:r>
          </a:p>
          <a:p>
            <a:r>
              <a:rPr lang="de-CH" dirty="0"/>
              <a:t> • </a:t>
            </a:r>
            <a:r>
              <a:rPr lang="de-CH" dirty="0" err="1"/>
              <a:t>Analisi</a:t>
            </a:r>
            <a:r>
              <a:rPr lang="de-CH" dirty="0"/>
              <a:t> </a:t>
            </a:r>
            <a:r>
              <a:rPr lang="de-CH" dirty="0" err="1"/>
              <a:t>generale</a:t>
            </a:r>
            <a:r>
              <a:rPr lang="de-CH" dirty="0"/>
              <a:t> </a:t>
            </a:r>
            <a:r>
              <a:rPr lang="de-CH" dirty="0" err="1"/>
              <a:t>degli</a:t>
            </a:r>
            <a:r>
              <a:rPr lang="de-CH" dirty="0"/>
              <a:t> </a:t>
            </a:r>
            <a:r>
              <a:rPr lang="de-CH" dirty="0" err="1"/>
              <a:t>incidenti</a:t>
            </a:r>
            <a:r>
              <a:rPr lang="de-CH" dirty="0"/>
              <a:t> per </a:t>
            </a:r>
            <a:r>
              <a:rPr lang="de-CH" dirty="0" err="1"/>
              <a:t>il</a:t>
            </a:r>
            <a:r>
              <a:rPr lang="de-CH" dirty="0"/>
              <a:t> proprio </a:t>
            </a:r>
            <a:r>
              <a:rPr lang="de-CH" dirty="0" err="1"/>
              <a:t>sport</a:t>
            </a:r>
            <a:r>
              <a:rPr lang="de-CH" dirty="0"/>
              <a:t>/</a:t>
            </a:r>
            <a:r>
              <a:rPr lang="de-CH" dirty="0" err="1"/>
              <a:t>disciplina</a:t>
            </a:r>
            <a:r>
              <a:rPr lang="de-CH" dirty="0"/>
              <a:t>/forma di </a:t>
            </a:r>
            <a:r>
              <a:rPr lang="de-CH" dirty="0" err="1"/>
              <a:t>esercizio</a:t>
            </a:r>
            <a:br>
              <a:rPr lang="de-CH" dirty="0">
                <a:cs typeface="+mn-lt"/>
              </a:rPr>
            </a:br>
            <a:r>
              <a:rPr lang="de-CH" dirty="0"/>
              <a:t>   p. es. per </a:t>
            </a:r>
            <a:r>
              <a:rPr lang="de-CH" dirty="0" err="1"/>
              <a:t>lesioni</a:t>
            </a:r>
            <a:r>
              <a:rPr lang="de-CH" dirty="0"/>
              <a:t> </a:t>
            </a:r>
            <a:r>
              <a:rPr lang="de-CH" dirty="0" err="1"/>
              <a:t>gravi</a:t>
            </a:r>
            <a:r>
              <a:rPr lang="de-CH" dirty="0"/>
              <a:t> e </a:t>
            </a:r>
            <a:r>
              <a:rPr lang="de-CH" dirty="0" err="1"/>
              <a:t>comuni</a:t>
            </a:r>
            <a:r>
              <a:rPr lang="de-CH" dirty="0"/>
              <a:t> </a:t>
            </a:r>
            <a:r>
              <a:rPr lang="de-CH" dirty="0" err="1"/>
              <a:t>durante</a:t>
            </a:r>
            <a:r>
              <a:rPr lang="de-CH" dirty="0"/>
              <a:t> </a:t>
            </a:r>
            <a:r>
              <a:rPr lang="de-CH" dirty="0" err="1"/>
              <a:t>l’escursionismo</a:t>
            </a:r>
            <a:endParaRPr lang="de-CH" dirty="0"/>
          </a:p>
          <a:p>
            <a:r>
              <a:rPr lang="de-CH" dirty="0"/>
              <a:t> • </a:t>
            </a:r>
            <a:r>
              <a:rPr lang="de-CH" dirty="0" err="1"/>
              <a:t>Analisi</a:t>
            </a:r>
            <a:r>
              <a:rPr lang="de-CH" dirty="0"/>
              <a:t> </a:t>
            </a:r>
            <a:r>
              <a:rPr lang="de-CH" dirty="0" err="1"/>
              <a:t>degli</a:t>
            </a:r>
            <a:r>
              <a:rPr lang="de-CH" dirty="0"/>
              <a:t> </a:t>
            </a:r>
            <a:r>
              <a:rPr lang="de-CH" dirty="0" err="1"/>
              <a:t>incidenti</a:t>
            </a:r>
            <a:r>
              <a:rPr lang="de-CH" dirty="0"/>
              <a:t> per </a:t>
            </a:r>
            <a:r>
              <a:rPr lang="de-CH" dirty="0" err="1"/>
              <a:t>un’attività</a:t>
            </a:r>
            <a:r>
              <a:rPr lang="de-CH" dirty="0"/>
              <a:t> </a:t>
            </a:r>
            <a:r>
              <a:rPr lang="de-CH" dirty="0" err="1"/>
              <a:t>specifica</a:t>
            </a:r>
            <a:r>
              <a:rPr lang="de-CH" dirty="0"/>
              <a:t> o </a:t>
            </a:r>
            <a:r>
              <a:rPr lang="de-CH" dirty="0" err="1"/>
              <a:t>lezione</a:t>
            </a:r>
            <a:br>
              <a:rPr lang="de-CH" dirty="0">
                <a:cs typeface="+mn-lt"/>
              </a:rPr>
            </a:br>
            <a:r>
              <a:rPr lang="de-CH" dirty="0"/>
              <a:t>   p. es. per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slittata</a:t>
            </a:r>
            <a:r>
              <a:rPr lang="de-CH" dirty="0"/>
              <a:t> del </a:t>
            </a:r>
            <a:r>
              <a:rPr lang="de-CH" dirty="0" err="1"/>
              <a:t>club</a:t>
            </a:r>
            <a:endParaRPr lang="de-CH" dirty="0"/>
          </a:p>
          <a:p>
            <a:r>
              <a:rPr lang="de-CH" dirty="0"/>
              <a:t> • </a:t>
            </a:r>
            <a:r>
              <a:rPr lang="de-CH" dirty="0" err="1"/>
              <a:t>Analisi</a:t>
            </a:r>
            <a:r>
              <a:rPr lang="de-CH" dirty="0"/>
              <a:t> </a:t>
            </a:r>
            <a:r>
              <a:rPr lang="de-CH" dirty="0" err="1"/>
              <a:t>degli</a:t>
            </a:r>
            <a:r>
              <a:rPr lang="de-CH" dirty="0"/>
              <a:t> </a:t>
            </a:r>
            <a:r>
              <a:rPr lang="de-CH" dirty="0" err="1"/>
              <a:t>incidenti</a:t>
            </a:r>
            <a:r>
              <a:rPr lang="de-CH" dirty="0"/>
              <a:t> per </a:t>
            </a:r>
            <a:r>
              <a:rPr lang="de-CH" dirty="0" err="1"/>
              <a:t>singoli</a:t>
            </a:r>
            <a:r>
              <a:rPr lang="de-CH" dirty="0"/>
              <a:t> </a:t>
            </a:r>
            <a:r>
              <a:rPr lang="de-CH" dirty="0" err="1"/>
              <a:t>elementi</a:t>
            </a:r>
            <a:r>
              <a:rPr lang="de-CH" dirty="0"/>
              <a:t> </a:t>
            </a:r>
            <a:r>
              <a:rPr lang="de-CH" dirty="0" err="1"/>
              <a:t>dell’attività</a:t>
            </a:r>
            <a:r>
              <a:rPr lang="de-CH" dirty="0"/>
              <a:t> o </a:t>
            </a:r>
            <a:r>
              <a:rPr lang="de-CH" dirty="0" err="1"/>
              <a:t>lezione</a:t>
            </a:r>
            <a:br>
              <a:rPr lang="de-CH" dirty="0">
                <a:cs typeface="+mn-lt"/>
              </a:rPr>
            </a:br>
            <a:r>
              <a:rPr lang="de-CH"/>
              <a:t>   p. es. per </a:t>
            </a:r>
            <a:r>
              <a:rPr lang="de-CH" dirty="0"/>
              <a:t>esercizi </a:t>
            </a:r>
            <a:r>
              <a:rPr lang="de-CH" dirty="0" err="1"/>
              <a:t>d’equilibrio</a:t>
            </a:r>
            <a:r>
              <a:rPr lang="de-CH" dirty="0"/>
              <a:t> </a:t>
            </a:r>
            <a:r>
              <a:rPr lang="de-CH" dirty="0" err="1"/>
              <a:t>su</a:t>
            </a:r>
            <a:r>
              <a:rPr lang="de-CH" dirty="0"/>
              <a:t> </a:t>
            </a:r>
            <a:r>
              <a:rPr lang="de-CH" dirty="0" err="1"/>
              <a:t>superfici</a:t>
            </a:r>
            <a:r>
              <a:rPr lang="de-CH" dirty="0"/>
              <a:t> </a:t>
            </a:r>
            <a:r>
              <a:rPr lang="de-CH" dirty="0" err="1"/>
              <a:t>instabili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</a:t>
            </a:r>
            <a:r>
              <a:rPr lang="de-CH" dirty="0" err="1"/>
              <a:t>adulti</a:t>
            </a:r>
            <a:r>
              <a:rPr lang="de-CH" dirty="0"/>
              <a:t> </a:t>
            </a:r>
            <a:r>
              <a:rPr lang="de-CH" dirty="0" err="1"/>
              <a:t>anziani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985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UPI (2020): </a:t>
            </a:r>
            <a:r>
              <a:rPr lang="de-CH" dirty="0" err="1"/>
              <a:t>Prevenzione</a:t>
            </a:r>
            <a:r>
              <a:rPr lang="de-CH" dirty="0"/>
              <a:t> </a:t>
            </a:r>
            <a:r>
              <a:rPr lang="de-CH" dirty="0" err="1"/>
              <a:t>degli</a:t>
            </a:r>
            <a:r>
              <a:rPr lang="de-CH" dirty="0"/>
              <a:t> </a:t>
            </a:r>
            <a:r>
              <a:rPr lang="de-CH" dirty="0" err="1"/>
              <a:t>infortuni</a:t>
            </a:r>
            <a:r>
              <a:rPr lang="de-CH" dirty="0"/>
              <a:t> </a:t>
            </a:r>
            <a:r>
              <a:rPr lang="de-CH" dirty="0" err="1"/>
              <a:t>nello</a:t>
            </a:r>
            <a:r>
              <a:rPr lang="de-CH" dirty="0"/>
              <a:t> </a:t>
            </a:r>
            <a:r>
              <a:rPr lang="de-CH" dirty="0" err="1"/>
              <a:t>sport</a:t>
            </a:r>
            <a:r>
              <a:rPr lang="de-CH" dirty="0"/>
              <a:t> per </a:t>
            </a:r>
            <a:r>
              <a:rPr lang="de-CH" dirty="0" err="1"/>
              <a:t>adulti</a:t>
            </a:r>
            <a:r>
              <a:rPr lang="de-CH" dirty="0"/>
              <a:t>. UPI: Berna. P.4</a:t>
            </a:r>
          </a:p>
          <a:p>
            <a:pPr>
              <a:defRPr/>
            </a:pPr>
            <a:endParaRPr lang="de-CH" dirty="0"/>
          </a:p>
          <a:p>
            <a:pPr>
              <a:defRPr/>
            </a:pPr>
            <a:r>
              <a:rPr lang="de-CH" dirty="0" err="1"/>
              <a:t>L’obiettivo</a:t>
            </a:r>
            <a:r>
              <a:rPr lang="de-CH" dirty="0"/>
              <a:t> è </a:t>
            </a:r>
            <a:r>
              <a:rPr lang="de-CH" dirty="0" err="1"/>
              <a:t>prevenire</a:t>
            </a:r>
            <a:r>
              <a:rPr lang="de-CH" dirty="0"/>
              <a:t> </a:t>
            </a:r>
            <a:r>
              <a:rPr lang="de-CH" dirty="0" err="1"/>
              <a:t>lesioni</a:t>
            </a:r>
            <a:r>
              <a:rPr lang="de-CH" dirty="0"/>
              <a:t> </a:t>
            </a:r>
            <a:r>
              <a:rPr lang="de-CH" dirty="0" err="1"/>
              <a:t>gravi</a:t>
            </a:r>
            <a:r>
              <a:rPr lang="de-CH" dirty="0"/>
              <a:t> o </a:t>
            </a:r>
            <a:r>
              <a:rPr lang="de-CH" dirty="0" err="1"/>
              <a:t>mortali</a:t>
            </a:r>
            <a:r>
              <a:rPr lang="de-CH" dirty="0"/>
              <a:t> e rendere </a:t>
            </a:r>
            <a:r>
              <a:rPr lang="de-CH" dirty="0" err="1"/>
              <a:t>lo</a:t>
            </a:r>
            <a:r>
              <a:rPr lang="de-CH" dirty="0"/>
              <a:t> </a:t>
            </a:r>
            <a:r>
              <a:rPr lang="de-CH" dirty="0" err="1"/>
              <a:t>sport</a:t>
            </a:r>
            <a:r>
              <a:rPr lang="de-CH" dirty="0"/>
              <a:t>/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movimento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più </a:t>
            </a:r>
            <a:r>
              <a:rPr lang="de-CH" dirty="0" err="1"/>
              <a:t>sicuro</a:t>
            </a:r>
            <a:r>
              <a:rPr lang="de-CH" dirty="0"/>
              <a:t> possibile. </a:t>
            </a:r>
          </a:p>
          <a:p>
            <a:pPr>
              <a:defRPr/>
            </a:pPr>
            <a:endParaRPr lang="de-CH" dirty="0"/>
          </a:p>
          <a:p>
            <a:r>
              <a:rPr lang="de-CH" dirty="0"/>
              <a:t>Note </a:t>
            </a:r>
            <a:r>
              <a:rPr lang="de-CH" dirty="0" err="1"/>
              <a:t>didattiche</a:t>
            </a:r>
            <a:r>
              <a:rPr lang="de-CH" dirty="0"/>
              <a:t>: </a:t>
            </a:r>
          </a:p>
          <a:p>
            <a:pPr>
              <a:defRPr/>
            </a:pPr>
            <a:r>
              <a:rPr lang="de-CH" dirty="0"/>
              <a:t>-Qual è la </a:t>
            </a:r>
            <a:r>
              <a:rPr lang="de-CH" dirty="0" err="1"/>
              <a:t>cosa</a:t>
            </a:r>
            <a:r>
              <a:rPr lang="de-CH" dirty="0"/>
              <a:t> </a:t>
            </a:r>
            <a:r>
              <a:rPr lang="de-CH" dirty="0" err="1"/>
              <a:t>peggiore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potrebbe</a:t>
            </a:r>
            <a:r>
              <a:rPr lang="de-CH" dirty="0"/>
              <a:t> </a:t>
            </a:r>
            <a:r>
              <a:rPr lang="de-CH" dirty="0" err="1"/>
              <a:t>accadere</a:t>
            </a:r>
            <a:r>
              <a:rPr lang="de-CH" dirty="0"/>
              <a:t> </a:t>
            </a:r>
            <a:r>
              <a:rPr lang="de-CH" dirty="0" err="1"/>
              <a:t>nella</a:t>
            </a:r>
            <a:r>
              <a:rPr lang="de-CH" dirty="0"/>
              <a:t> </a:t>
            </a:r>
            <a:r>
              <a:rPr lang="de-CH" dirty="0" err="1"/>
              <a:t>tua</a:t>
            </a:r>
            <a:r>
              <a:rPr lang="de-CH" dirty="0"/>
              <a:t> </a:t>
            </a:r>
            <a:r>
              <a:rPr lang="de-CH" dirty="0" err="1"/>
              <a:t>disciplina</a:t>
            </a:r>
            <a:r>
              <a:rPr lang="de-CH" dirty="0"/>
              <a:t>?</a:t>
            </a:r>
          </a:p>
          <a:p>
            <a:pPr>
              <a:defRPr/>
            </a:pPr>
            <a:r>
              <a:rPr lang="de-CH" dirty="0"/>
              <a:t>-</a:t>
            </a:r>
            <a:r>
              <a:rPr lang="de-CH" dirty="0" err="1"/>
              <a:t>Quali</a:t>
            </a:r>
            <a:r>
              <a:rPr lang="de-CH" dirty="0"/>
              <a:t> </a:t>
            </a:r>
            <a:r>
              <a:rPr lang="de-CH" dirty="0" err="1"/>
              <a:t>sono</a:t>
            </a:r>
            <a:r>
              <a:rPr lang="de-CH" dirty="0"/>
              <a:t> le più </a:t>
            </a:r>
            <a:r>
              <a:rPr lang="de-CH" dirty="0" err="1"/>
              <a:t>comuni</a:t>
            </a:r>
            <a:r>
              <a:rPr lang="de-CH" dirty="0"/>
              <a:t> </a:t>
            </a:r>
            <a:r>
              <a:rPr lang="de-CH" dirty="0" err="1"/>
              <a:t>sollecitazioni</a:t>
            </a:r>
            <a:r>
              <a:rPr lang="de-CH" dirty="0"/>
              <a:t> </a:t>
            </a:r>
            <a:r>
              <a:rPr lang="de-CH" dirty="0" err="1"/>
              <a:t>inappropriate</a:t>
            </a:r>
            <a:r>
              <a:rPr lang="de-CH" dirty="0"/>
              <a:t> e </a:t>
            </a:r>
            <a:r>
              <a:rPr lang="de-CH" dirty="0" err="1"/>
              <a:t>come</a:t>
            </a:r>
            <a:r>
              <a:rPr lang="de-CH" dirty="0"/>
              <a:t> si </a:t>
            </a:r>
            <a:r>
              <a:rPr lang="de-CH" dirty="0" err="1"/>
              <a:t>possono</a:t>
            </a:r>
            <a:r>
              <a:rPr lang="de-CH" dirty="0"/>
              <a:t> </a:t>
            </a:r>
            <a:r>
              <a:rPr lang="de-CH" dirty="0" err="1"/>
              <a:t>prevenire</a:t>
            </a:r>
            <a:r>
              <a:rPr lang="de-CH" dirty="0"/>
              <a:t>? </a:t>
            </a:r>
          </a:p>
          <a:p>
            <a:pPr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665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Possibile </a:t>
            </a:r>
            <a:r>
              <a:rPr lang="de-CH" dirty="0" err="1"/>
              <a:t>discussione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le/i </a:t>
            </a:r>
            <a:r>
              <a:rPr lang="de-CH" dirty="0" err="1"/>
              <a:t>partecipanti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468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CH" dirty="0" err="1"/>
              <a:t>Teoria</a:t>
            </a:r>
            <a:r>
              <a:rPr lang="de-CH" dirty="0"/>
              <a:t> p. 6/7</a:t>
            </a:r>
            <a:endParaRPr lang="en-US" dirty="0"/>
          </a:p>
          <a:p>
            <a:pPr>
              <a:defRPr/>
            </a:pPr>
            <a:endParaRPr lang="de-CH" dirty="0"/>
          </a:p>
          <a:p>
            <a:pPr>
              <a:defRPr/>
            </a:pPr>
            <a:r>
              <a:rPr lang="de-CH" dirty="0" err="1"/>
              <a:t>L’analisi</a:t>
            </a:r>
            <a:r>
              <a:rPr lang="de-CH" dirty="0"/>
              <a:t> </a:t>
            </a:r>
            <a:r>
              <a:rPr lang="de-CH" dirty="0" err="1"/>
              <a:t>degli</a:t>
            </a:r>
            <a:r>
              <a:rPr lang="de-CH" dirty="0"/>
              <a:t> </a:t>
            </a:r>
            <a:r>
              <a:rPr lang="de-CH" dirty="0" err="1"/>
              <a:t>incidenti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le </a:t>
            </a:r>
            <a:r>
              <a:rPr lang="de-CH" dirty="0" err="1"/>
              <a:t>cifre</a:t>
            </a:r>
            <a:r>
              <a:rPr lang="de-CH" dirty="0"/>
              <a:t> </a:t>
            </a:r>
            <a:r>
              <a:rPr lang="de-CH" dirty="0" err="1"/>
              <a:t>deve</a:t>
            </a:r>
            <a:r>
              <a:rPr lang="de-CH" dirty="0"/>
              <a:t> </a:t>
            </a:r>
            <a:r>
              <a:rPr lang="de-CH" dirty="0" err="1"/>
              <a:t>essere</a:t>
            </a:r>
            <a:r>
              <a:rPr lang="de-CH" dirty="0"/>
              <a:t> </a:t>
            </a:r>
            <a:r>
              <a:rPr lang="de-CH" dirty="0" err="1"/>
              <a:t>preparata</a:t>
            </a:r>
            <a:r>
              <a:rPr lang="de-CH" dirty="0"/>
              <a:t> in </a:t>
            </a:r>
            <a:r>
              <a:rPr lang="de-CH" dirty="0" err="1"/>
              <a:t>anticipo</a:t>
            </a:r>
            <a:r>
              <a:rPr lang="de-CH" dirty="0"/>
              <a:t> </a:t>
            </a:r>
            <a:r>
              <a:rPr lang="de-CH" dirty="0" err="1"/>
              <a:t>dell’esperta</a:t>
            </a:r>
            <a:r>
              <a:rPr lang="de-CH" dirty="0"/>
              <a:t>/o.</a:t>
            </a:r>
          </a:p>
          <a:p>
            <a:pPr>
              <a:defRPr/>
            </a:pPr>
            <a:r>
              <a:rPr lang="de-CH" dirty="0"/>
              <a:t>Le/I </a:t>
            </a:r>
            <a:r>
              <a:rPr lang="de-CH" dirty="0" err="1"/>
              <a:t>partecipanti</a:t>
            </a:r>
            <a:r>
              <a:rPr lang="de-CH" dirty="0"/>
              <a:t> </a:t>
            </a:r>
            <a:r>
              <a:rPr lang="de-CH" dirty="0" err="1"/>
              <a:t>compilano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modulo</a:t>
            </a:r>
            <a:r>
              <a:rPr lang="de-CH" dirty="0"/>
              <a:t>, </a:t>
            </a:r>
            <a:r>
              <a:rPr lang="de-CH" dirty="0" err="1"/>
              <a:t>vedono</a:t>
            </a:r>
            <a:r>
              <a:rPr lang="de-CH" dirty="0"/>
              <a:t> </a:t>
            </a:r>
            <a:r>
              <a:rPr lang="de-CH" dirty="0" err="1"/>
              <a:t>quello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già</a:t>
            </a:r>
            <a:r>
              <a:rPr lang="de-CH" dirty="0"/>
              <a:t> </a:t>
            </a:r>
            <a:r>
              <a:rPr lang="de-CH" dirty="0" err="1"/>
              <a:t>sanno</a:t>
            </a:r>
            <a:r>
              <a:rPr lang="de-CH" dirty="0"/>
              <a:t>: </a:t>
            </a:r>
            <a:r>
              <a:rPr lang="de-CH" dirty="0" err="1"/>
              <a:t>confronto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i </a:t>
            </a:r>
            <a:r>
              <a:rPr lang="de-CH" dirty="0" err="1"/>
              <a:t>fatti</a:t>
            </a:r>
            <a:r>
              <a:rPr lang="de-CH" dirty="0"/>
              <a:t>.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94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L’esperta</a:t>
            </a:r>
            <a:r>
              <a:rPr lang="de-CH" dirty="0"/>
              <a:t>/o </a:t>
            </a:r>
            <a:r>
              <a:rPr lang="de-CH" dirty="0" err="1"/>
              <a:t>spiega</a:t>
            </a:r>
            <a:r>
              <a:rPr lang="de-CH" dirty="0"/>
              <a:t> </a:t>
            </a:r>
            <a:r>
              <a:rPr lang="de-CH" dirty="0" err="1"/>
              <a:t>quali</a:t>
            </a:r>
            <a:r>
              <a:rPr lang="de-CH" dirty="0"/>
              <a:t> </a:t>
            </a:r>
            <a:r>
              <a:rPr lang="de-CH" dirty="0" err="1"/>
              <a:t>rischi</a:t>
            </a:r>
            <a:r>
              <a:rPr lang="de-CH" dirty="0"/>
              <a:t> </a:t>
            </a:r>
            <a:r>
              <a:rPr lang="de-CH" dirty="0" err="1"/>
              <a:t>strutturali</a:t>
            </a:r>
            <a:r>
              <a:rPr lang="de-CH" dirty="0"/>
              <a:t> e </a:t>
            </a:r>
            <a:r>
              <a:rPr lang="de-CH" dirty="0" err="1"/>
              <a:t>quali</a:t>
            </a:r>
            <a:r>
              <a:rPr lang="de-CH" dirty="0"/>
              <a:t> </a:t>
            </a:r>
            <a:r>
              <a:rPr lang="de-CH" dirty="0" err="1"/>
              <a:t>rischi</a:t>
            </a:r>
            <a:r>
              <a:rPr lang="de-CH" dirty="0"/>
              <a:t> </a:t>
            </a:r>
            <a:r>
              <a:rPr lang="de-CH" dirty="0" err="1"/>
              <a:t>comportamentali</a:t>
            </a:r>
            <a:r>
              <a:rPr lang="de-CH" dirty="0"/>
              <a:t> </a:t>
            </a:r>
            <a:r>
              <a:rPr lang="de-CH" dirty="0" err="1"/>
              <a:t>sono</a:t>
            </a:r>
            <a:r>
              <a:rPr lang="de-CH" dirty="0"/>
              <a:t> </a:t>
            </a:r>
            <a:r>
              <a:rPr lang="de-CH" dirty="0" err="1"/>
              <a:t>presenti</a:t>
            </a:r>
            <a:r>
              <a:rPr lang="de-CH" dirty="0"/>
              <a:t> </a:t>
            </a:r>
            <a:r>
              <a:rPr lang="de-CH" dirty="0" err="1"/>
              <a:t>nella</a:t>
            </a:r>
            <a:r>
              <a:rPr lang="de-CH" dirty="0"/>
              <a:t> propria </a:t>
            </a:r>
            <a:r>
              <a:rPr lang="de-CH" dirty="0" err="1"/>
              <a:t>disciplina</a:t>
            </a:r>
            <a:r>
              <a:rPr lang="de-CH" dirty="0"/>
              <a:t>. </a:t>
            </a:r>
            <a:endParaRPr lang="en-US"/>
          </a:p>
          <a:p>
            <a:r>
              <a:rPr lang="de-CH" dirty="0"/>
              <a:t>Nota: </a:t>
            </a:r>
            <a:r>
              <a:rPr lang="de-CH" dirty="0" err="1"/>
              <a:t>prevenzione</a:t>
            </a:r>
            <a:r>
              <a:rPr lang="de-CH" dirty="0"/>
              <a:t> </a:t>
            </a:r>
            <a:r>
              <a:rPr lang="de-CH" dirty="0" err="1"/>
              <a:t>strutturale</a:t>
            </a:r>
            <a:r>
              <a:rPr lang="de-CH" dirty="0"/>
              <a:t> (p. es. </a:t>
            </a:r>
            <a:r>
              <a:rPr lang="de-CH" dirty="0" err="1"/>
              <a:t>obbligo</a:t>
            </a:r>
            <a:r>
              <a:rPr lang="de-CH" dirty="0"/>
              <a:t> </a:t>
            </a:r>
            <a:r>
              <a:rPr lang="de-CH" dirty="0" err="1"/>
              <a:t>casco</a:t>
            </a:r>
            <a:r>
              <a:rPr lang="de-CH" dirty="0"/>
              <a:t> </a:t>
            </a:r>
            <a:r>
              <a:rPr lang="de-CH" dirty="0" err="1"/>
              <a:t>bici</a:t>
            </a:r>
            <a:r>
              <a:rPr lang="de-CH" dirty="0"/>
              <a:t>) è di </a:t>
            </a:r>
            <a:r>
              <a:rPr lang="de-CH" dirty="0" err="1"/>
              <a:t>solito</a:t>
            </a:r>
            <a:r>
              <a:rPr lang="de-CH" dirty="0"/>
              <a:t> più </a:t>
            </a:r>
            <a:r>
              <a:rPr lang="de-CH" dirty="0" err="1"/>
              <a:t>facile</a:t>
            </a:r>
            <a:r>
              <a:rPr lang="de-CH" dirty="0"/>
              <a:t> da </a:t>
            </a:r>
            <a:r>
              <a:rPr lang="de-CH" dirty="0" err="1"/>
              <a:t>attuare</a:t>
            </a:r>
            <a:r>
              <a:rPr lang="de-CH" dirty="0"/>
              <a:t> </a:t>
            </a:r>
            <a:r>
              <a:rPr lang="de-CH" dirty="0" err="1"/>
              <a:t>rispetto</a:t>
            </a:r>
            <a:r>
              <a:rPr lang="de-CH" dirty="0"/>
              <a:t> alla </a:t>
            </a:r>
            <a:r>
              <a:rPr lang="de-CH" dirty="0" err="1"/>
              <a:t>prevenzione</a:t>
            </a:r>
            <a:r>
              <a:rPr lang="de-CH" dirty="0"/>
              <a:t> </a:t>
            </a:r>
            <a:r>
              <a:rPr lang="de-CH" dirty="0" err="1"/>
              <a:t>comportamentale</a:t>
            </a:r>
            <a:r>
              <a:rPr lang="de-CH" dirty="0"/>
              <a:t>. </a:t>
            </a:r>
          </a:p>
          <a:p>
            <a:endParaRPr lang="de-CH" baseline="0" dirty="0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575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Nota </a:t>
            </a:r>
            <a:r>
              <a:rPr lang="de-CH" dirty="0" err="1"/>
              <a:t>didattica</a:t>
            </a:r>
            <a:r>
              <a:rPr lang="de-CH" dirty="0"/>
              <a:t>:</a:t>
            </a:r>
            <a:endParaRPr lang="en-US"/>
          </a:p>
          <a:p>
            <a:r>
              <a:rPr lang="de-CH" dirty="0" err="1"/>
              <a:t>raccogliere</a:t>
            </a:r>
            <a:r>
              <a:rPr lang="de-CH" dirty="0"/>
              <a:t> </a:t>
            </a:r>
            <a:r>
              <a:rPr lang="de-CH" dirty="0" err="1"/>
              <a:t>esempi</a:t>
            </a:r>
            <a:r>
              <a:rPr lang="de-CH" dirty="0"/>
              <a:t> di </a:t>
            </a:r>
            <a:r>
              <a:rPr lang="de-CH" dirty="0" err="1"/>
              <a:t>fattori</a:t>
            </a:r>
            <a:r>
              <a:rPr lang="de-CH" dirty="0"/>
              <a:t> di </a:t>
            </a:r>
            <a:r>
              <a:rPr lang="de-CH" dirty="0" err="1"/>
              <a:t>rischio</a:t>
            </a:r>
            <a:r>
              <a:rPr lang="de-CH" dirty="0"/>
              <a:t> </a:t>
            </a:r>
            <a:r>
              <a:rPr lang="de-CH" dirty="0" err="1"/>
              <a:t>comportamentali</a:t>
            </a:r>
            <a:r>
              <a:rPr lang="de-CH" dirty="0"/>
              <a:t> e </a:t>
            </a:r>
            <a:r>
              <a:rPr lang="de-CH" dirty="0" err="1"/>
              <a:t>strutturali</a:t>
            </a:r>
            <a:r>
              <a:rPr lang="de-CH" dirty="0"/>
              <a:t>.</a:t>
            </a:r>
          </a:p>
          <a:p>
            <a:r>
              <a:rPr lang="de-CH" dirty="0"/>
              <a:t>Dove </a:t>
            </a:r>
            <a:r>
              <a:rPr lang="de-CH" dirty="0" err="1"/>
              <a:t>hai</a:t>
            </a:r>
            <a:r>
              <a:rPr lang="de-CH" dirty="0"/>
              <a:t> più </a:t>
            </a:r>
            <a:r>
              <a:rPr lang="de-CH" dirty="0" err="1"/>
              <a:t>influenza</a:t>
            </a:r>
            <a:r>
              <a:rPr lang="de-CH" dirty="0"/>
              <a:t> </a:t>
            </a:r>
            <a:r>
              <a:rPr lang="de-CH" dirty="0" err="1"/>
              <a:t>come</a:t>
            </a:r>
            <a:r>
              <a:rPr lang="de-CH" dirty="0"/>
              <a:t> </a:t>
            </a:r>
            <a:r>
              <a:rPr lang="de-CH" dirty="0" err="1"/>
              <a:t>monitrice</a:t>
            </a:r>
            <a:r>
              <a:rPr lang="de-CH" dirty="0"/>
              <a:t>/monitore?</a:t>
            </a:r>
            <a:endParaRPr lang="de-CH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163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UPI</a:t>
            </a:r>
            <a:r>
              <a:rPr lang="de-CH" baseline="0" dirty="0"/>
              <a:t> (2020): </a:t>
            </a:r>
            <a:r>
              <a:rPr lang="de-CH" dirty="0" err="1"/>
              <a:t>Prevenzione</a:t>
            </a:r>
            <a:r>
              <a:rPr lang="de-CH" dirty="0"/>
              <a:t> </a:t>
            </a:r>
            <a:r>
              <a:rPr lang="de-CH" dirty="0" err="1"/>
              <a:t>degli</a:t>
            </a:r>
            <a:r>
              <a:rPr lang="de-CH" dirty="0"/>
              <a:t> </a:t>
            </a:r>
            <a:r>
              <a:rPr lang="de-CH" dirty="0" err="1"/>
              <a:t>infortuni</a:t>
            </a:r>
            <a:r>
              <a:rPr lang="de-CH" dirty="0"/>
              <a:t> </a:t>
            </a:r>
            <a:r>
              <a:rPr lang="de-CH" dirty="0" err="1"/>
              <a:t>nello</a:t>
            </a:r>
            <a:r>
              <a:rPr lang="de-CH" dirty="0"/>
              <a:t> </a:t>
            </a:r>
            <a:r>
              <a:rPr lang="de-CH" dirty="0" err="1"/>
              <a:t>sport</a:t>
            </a:r>
            <a:r>
              <a:rPr lang="de-CH" dirty="0"/>
              <a:t> per </a:t>
            </a:r>
            <a:r>
              <a:rPr lang="de-CH" dirty="0" err="1"/>
              <a:t>adulti</a:t>
            </a:r>
            <a:r>
              <a:rPr lang="de-CH" dirty="0"/>
              <a:t>. UPI: Berna. p. 8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588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Mai 21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Mai 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Mai 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bfu.ch/de/sport-bewegung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708920"/>
            <a:ext cx="9288512" cy="1543314"/>
          </a:xfrm>
        </p:spPr>
        <p:txBody>
          <a:bodyPr/>
          <a:lstStyle/>
          <a:p>
            <a:r>
              <a:rPr lang="de-CH" sz="5600" dirty="0"/>
              <a:t>«</a:t>
            </a:r>
            <a:r>
              <a:rPr lang="de-CH" sz="5600" dirty="0" err="1"/>
              <a:t>Prevenzione</a:t>
            </a:r>
            <a:r>
              <a:rPr lang="de-CH" sz="5600" dirty="0"/>
              <a:t> </a:t>
            </a:r>
            <a:r>
              <a:rPr lang="de-CH" sz="5600" dirty="0" err="1"/>
              <a:t>degli</a:t>
            </a:r>
            <a:r>
              <a:rPr lang="de-CH" sz="5600" dirty="0"/>
              <a:t> </a:t>
            </a:r>
            <a:r>
              <a:rPr lang="de-CH" sz="5600" dirty="0" err="1"/>
              <a:t>infortuni</a:t>
            </a:r>
            <a:r>
              <a:rPr lang="de-CH" sz="5600" dirty="0"/>
              <a:t> </a:t>
            </a:r>
            <a:r>
              <a:rPr lang="de-CH" sz="5600" dirty="0" err="1"/>
              <a:t>nello</a:t>
            </a:r>
            <a:r>
              <a:rPr lang="de-CH" sz="5600" dirty="0"/>
              <a:t> </a:t>
            </a:r>
            <a:r>
              <a:rPr lang="de-CH" sz="5600" dirty="0" err="1"/>
              <a:t>sport</a:t>
            </a:r>
            <a:r>
              <a:rPr lang="de-CH" sz="5600" dirty="0"/>
              <a:t> per </a:t>
            </a:r>
            <a:r>
              <a:rPr lang="de-CH" sz="5600" dirty="0" err="1"/>
              <a:t>adulti</a:t>
            </a:r>
            <a:r>
              <a:rPr lang="de-CH" sz="5600" dirty="0"/>
              <a:t>»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2021, </a:t>
            </a:r>
            <a:r>
              <a:rPr lang="de-CH" dirty="0" err="1"/>
              <a:t>redatto</a:t>
            </a:r>
            <a:r>
              <a:rPr lang="de-CH" dirty="0"/>
              <a:t> da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Barbara Pfenninger (UPI), Cornelia Wettstein (esa)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D52FC63-1291-4B55-AD4C-25DAC0FE3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52" y="304180"/>
            <a:ext cx="2631159" cy="11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r>
              <a:rPr lang="de-CH" dirty="0"/>
              <a:t>2	</a:t>
            </a:r>
            <a:r>
              <a:rPr lang="de-CH" dirty="0" err="1"/>
              <a:t>Perché</a:t>
            </a:r>
            <a:r>
              <a:rPr lang="de-CH" dirty="0"/>
              <a:t> </a:t>
            </a:r>
            <a:r>
              <a:rPr lang="de-CH" dirty="0" err="1"/>
              <a:t>può</a:t>
            </a:r>
            <a:r>
              <a:rPr lang="de-CH" dirty="0"/>
              <a:t> </a:t>
            </a:r>
            <a:r>
              <a:rPr lang="de-CH" dirty="0" err="1"/>
              <a:t>succedere</a:t>
            </a:r>
            <a:r>
              <a:rPr lang="de-CH" dirty="0"/>
              <a:t>? p. 8/9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 vert="horz" lIns="0" tIns="0" rIns="0" bIns="0" rtlCol="0" anchor="t">
            <a:normAutofit/>
          </a:bodyPr>
          <a:lstStyle/>
          <a:p>
            <a:pPr marL="353695" lvl="1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 err="1"/>
              <a:t>Analisi</a:t>
            </a:r>
            <a:r>
              <a:rPr lang="de-CH" dirty="0"/>
              <a:t>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rischi</a:t>
            </a:r>
            <a:r>
              <a:rPr lang="de-CH" dirty="0"/>
              <a:t> </a:t>
            </a:r>
            <a:r>
              <a:rPr lang="de-CH" dirty="0" err="1"/>
              <a:t>strutturali</a:t>
            </a:r>
            <a:endParaRPr lang="de-CH" dirty="0"/>
          </a:p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 err="1"/>
              <a:t>Analisi</a:t>
            </a:r>
            <a:r>
              <a:rPr lang="de-CH" dirty="0"/>
              <a:t> </a:t>
            </a:r>
            <a:r>
              <a:rPr lang="de-CH" dirty="0" err="1">
                <a:ea typeface="+mn-lt"/>
                <a:cs typeface="+mn-lt"/>
              </a:rPr>
              <a:t>dei</a:t>
            </a:r>
            <a:r>
              <a:rPr lang="de-CH" dirty="0">
                <a:ea typeface="+mn-lt"/>
                <a:cs typeface="+mn-lt"/>
              </a:rPr>
              <a:t> </a:t>
            </a:r>
            <a:r>
              <a:rPr lang="de-CH" dirty="0" err="1"/>
              <a:t>rischi</a:t>
            </a:r>
            <a:r>
              <a:rPr lang="de-CH" dirty="0"/>
              <a:t> </a:t>
            </a:r>
            <a:r>
              <a:rPr lang="de-CH" dirty="0" err="1"/>
              <a:t>comportamentali</a:t>
            </a:r>
            <a:endParaRPr lang="de-CH" dirty="0"/>
          </a:p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 err="1"/>
              <a:t>Definire</a:t>
            </a:r>
            <a:r>
              <a:rPr lang="de-CH" dirty="0"/>
              <a:t> i </a:t>
            </a:r>
            <a:r>
              <a:rPr lang="de-CH" dirty="0" err="1"/>
              <a:t>fattori</a:t>
            </a:r>
            <a:r>
              <a:rPr lang="de-CH" dirty="0"/>
              <a:t> di </a:t>
            </a:r>
            <a:r>
              <a:rPr lang="de-CH" dirty="0" err="1"/>
              <a:t>rischio</a:t>
            </a:r>
          </a:p>
          <a:p>
            <a:pPr marL="353695" lvl="1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10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de-CH" dirty="0" err="1"/>
              <a:t>Analisi</a:t>
            </a:r>
            <a:r>
              <a:rPr lang="de-CH" dirty="0"/>
              <a:t> </a:t>
            </a:r>
            <a:r>
              <a:rPr lang="de-CH" dirty="0" err="1">
                <a:ea typeface="+mj-lt"/>
                <a:cs typeface="+mj-lt"/>
              </a:rPr>
              <a:t>dei</a:t>
            </a:r>
            <a:r>
              <a:rPr lang="de-CH" dirty="0">
                <a:ea typeface="+mj-lt"/>
                <a:cs typeface="+mj-lt"/>
              </a:rPr>
              <a:t> </a:t>
            </a:r>
            <a:r>
              <a:rPr lang="de-CH" dirty="0" err="1"/>
              <a:t>rischi</a:t>
            </a:r>
          </a:p>
        </p:txBody>
      </p:sp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9A2BCC71-B7B2-4278-8273-0F672F082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67" y="1514427"/>
            <a:ext cx="5472610" cy="4632891"/>
          </a:xfrm>
          <a:prstGeom prst="rect">
            <a:avLst/>
          </a:prstGeom>
          <a:noFill/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EC111DD3-ADAD-4B53-99A0-5AECEF20E7CF}"/>
              </a:ext>
            </a:extLst>
          </p:cNvPr>
          <p:cNvSpPr/>
          <p:nvPr/>
        </p:nvSpPr>
        <p:spPr>
          <a:xfrm>
            <a:off x="9840368" y="4430382"/>
            <a:ext cx="1872208" cy="183152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2C81877-38C1-4681-ADA8-B62007F9CF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8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B2369ED-61EF-455F-89E3-4D3D0FFE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r>
              <a:rPr lang="en-US" dirty="0"/>
              <a:t>Action 2 – </a:t>
            </a:r>
            <a:r>
              <a:rPr lang="en-US" dirty="0" err="1"/>
              <a:t>pagina</a:t>
            </a:r>
            <a:r>
              <a:rPr lang="en-US" dirty="0"/>
              <a:t> 14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9242EE3-6D8D-4BD6-9296-EC4E0CB89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CH" b="1" dirty="0" err="1">
                <a:solidFill>
                  <a:schemeClr val="accent2"/>
                </a:solidFill>
              </a:rPr>
              <a:t>Comportamento</a:t>
            </a:r>
            <a:endParaRPr lang="de-CH" b="1" dirty="0">
              <a:solidFill>
                <a:schemeClr val="accent2"/>
              </a:solidFill>
            </a:endParaRPr>
          </a:p>
          <a:p>
            <a:r>
              <a:rPr lang="de-CH" dirty="0"/>
              <a:t>p.es. </a:t>
            </a:r>
            <a:r>
              <a:rPr lang="de-CH" dirty="0" err="1"/>
              <a:t>insufficiente</a:t>
            </a:r>
            <a:r>
              <a:rPr lang="de-CH" dirty="0"/>
              <a:t> </a:t>
            </a:r>
            <a:r>
              <a:rPr lang="de-CH" dirty="0" err="1"/>
              <a:t>partecipazione</a:t>
            </a:r>
            <a:r>
              <a:rPr lang="de-CH" dirty="0"/>
              <a:t> al </a:t>
            </a:r>
            <a:r>
              <a:rPr lang="de-CH" dirty="0" err="1"/>
              <a:t>riscaldamento</a:t>
            </a:r>
            <a:r>
              <a:rPr lang="de-CH" dirty="0"/>
              <a:t>, </a:t>
            </a:r>
            <a:r>
              <a:rPr lang="de-CH" dirty="0" err="1"/>
              <a:t>sopravvalutazione</a:t>
            </a:r>
            <a:r>
              <a:rPr lang="de-CH" dirty="0"/>
              <a:t> delle proprie </a:t>
            </a:r>
            <a:r>
              <a:rPr lang="de-CH" dirty="0" err="1"/>
              <a:t>capacità</a:t>
            </a:r>
            <a:r>
              <a:rPr lang="de-CH" dirty="0"/>
              <a:t>, </a:t>
            </a:r>
            <a:r>
              <a:rPr lang="de-CH" dirty="0" err="1"/>
              <a:t>ecc</a:t>
            </a:r>
            <a:r>
              <a:rPr lang="de-CH" dirty="0"/>
              <a:t>.</a:t>
            </a:r>
          </a:p>
          <a:p>
            <a:r>
              <a:rPr lang="de-CH" b="1" dirty="0" err="1">
                <a:solidFill>
                  <a:schemeClr val="accent2"/>
                </a:solidFill>
              </a:rPr>
              <a:t>Condizioni</a:t>
            </a:r>
            <a:endParaRPr lang="de-CH" b="1">
              <a:solidFill>
                <a:schemeClr val="accent2"/>
              </a:solidFill>
            </a:endParaRPr>
          </a:p>
          <a:p>
            <a:r>
              <a:rPr lang="de-CH" dirty="0"/>
              <a:t>p. es. materiale </a:t>
            </a:r>
            <a:r>
              <a:rPr lang="de-CH" dirty="0" err="1"/>
              <a:t>difettoso</a:t>
            </a:r>
            <a:r>
              <a:rPr lang="de-CH" dirty="0"/>
              <a:t>, forma </a:t>
            </a:r>
            <a:r>
              <a:rPr lang="de-CH" dirty="0" err="1"/>
              <a:t>organizzativa</a:t>
            </a:r>
            <a:r>
              <a:rPr lang="de-CH" dirty="0"/>
              <a:t> </a:t>
            </a:r>
            <a:r>
              <a:rPr lang="de-CH" dirty="0" err="1"/>
              <a:t>inadeguata</a:t>
            </a:r>
            <a:r>
              <a:rPr lang="de-CH" dirty="0"/>
              <a:t>, </a:t>
            </a:r>
            <a:r>
              <a:rPr lang="de-CH" dirty="0" err="1"/>
              <a:t>equipaggimento</a:t>
            </a:r>
            <a:r>
              <a:rPr lang="de-CH" dirty="0"/>
              <a:t> di </a:t>
            </a:r>
            <a:r>
              <a:rPr lang="de-CH" dirty="0" err="1"/>
              <a:t>protezione</a:t>
            </a:r>
            <a:r>
              <a:rPr lang="de-CH" dirty="0"/>
              <a:t> </a:t>
            </a:r>
            <a:r>
              <a:rPr lang="de-CH" dirty="0" err="1"/>
              <a:t>carente</a:t>
            </a:r>
            <a:r>
              <a:rPr lang="de-CH" dirty="0"/>
              <a:t> </a:t>
            </a:r>
            <a:r>
              <a:rPr lang="de-CH" dirty="0" err="1"/>
              <a:t>ecc</a:t>
            </a:r>
            <a:r>
              <a:rPr lang="de-CH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51DED2-E8A0-449A-B8EF-996562D1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11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5B6C65F-F5FD-4957-80BD-E61824987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 err="1"/>
              <a:t>Rilevazione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fattori</a:t>
            </a:r>
            <a:r>
              <a:rPr lang="en-US" dirty="0"/>
              <a:t> di </a:t>
            </a:r>
            <a:r>
              <a:rPr lang="en-US" dirty="0" err="1"/>
              <a:t>rischio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F03824-BD00-41C9-B7A6-1C75C05E9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82004">
            <a:off x="7647949" y="2048055"/>
            <a:ext cx="2852000" cy="4131078"/>
          </a:xfrm>
          <a:prstGeom prst="rect">
            <a:avLst/>
          </a:prstGeom>
          <a:noFill/>
          <a:effectLst>
            <a:outerShdw blurRad="50800" dist="2286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9" name="Inhaltsplatzhalter 6">
            <a:extLst>
              <a:ext uri="{FF2B5EF4-FFF2-40B4-BE49-F238E27FC236}">
                <a16:creationId xmlns:a16="http://schemas.microsoft.com/office/drawing/2014/main" id="{DC0F77F7-9A20-42B3-B89B-3A316975D3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1910" y="174015"/>
            <a:ext cx="1697206" cy="1436787"/>
          </a:xfrm>
          <a:prstGeom prst="rect">
            <a:avLst/>
          </a:prstGeom>
          <a:noFill/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E38EC5D-41E5-4104-ACCA-884A7700A8CD}"/>
              </a:ext>
            </a:extLst>
          </p:cNvPr>
          <p:cNvSpPr/>
          <p:nvPr/>
        </p:nvSpPr>
        <p:spPr>
          <a:xfrm>
            <a:off x="11395308" y="1078126"/>
            <a:ext cx="595389" cy="56737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162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692494" y="1844436"/>
            <a:ext cx="9493877" cy="2000065"/>
          </a:xfrm>
        </p:spPr>
        <p:txBody>
          <a:bodyPr>
            <a:noAutofit/>
          </a:bodyPr>
          <a:lstStyle/>
          <a:p>
            <a:r>
              <a:rPr lang="de-CH" sz="4400" dirty="0"/>
              <a:t>«A </a:t>
            </a:r>
            <a:r>
              <a:rPr lang="de-CH" sz="4400" dirty="0" err="1"/>
              <a:t>causare</a:t>
            </a:r>
            <a:r>
              <a:rPr lang="de-CH" sz="4400" dirty="0"/>
              <a:t> </a:t>
            </a:r>
            <a:r>
              <a:rPr lang="de-CH" sz="4400" dirty="0" err="1"/>
              <a:t>l'incidente</a:t>
            </a:r>
            <a:r>
              <a:rPr lang="de-CH" sz="4400" dirty="0"/>
              <a:t> è </a:t>
            </a:r>
            <a:r>
              <a:rPr lang="de-CH" sz="4400" dirty="0" err="1"/>
              <a:t>spesso</a:t>
            </a:r>
            <a:r>
              <a:rPr lang="de-CH" sz="4400" dirty="0"/>
              <a:t> </a:t>
            </a:r>
            <a:r>
              <a:rPr lang="de-CH" sz="4400" dirty="0" err="1"/>
              <a:t>una</a:t>
            </a:r>
            <a:r>
              <a:rPr lang="de-CH" sz="4400" dirty="0"/>
              <a:t> </a:t>
            </a:r>
            <a:r>
              <a:rPr lang="de-CH" sz="4400" dirty="0" err="1"/>
              <a:t>combinazione</a:t>
            </a:r>
            <a:r>
              <a:rPr lang="de-CH" sz="4400" dirty="0"/>
              <a:t> di </a:t>
            </a:r>
            <a:r>
              <a:rPr lang="de-CH" sz="4400" dirty="0" err="1"/>
              <a:t>fattori</a:t>
            </a:r>
            <a:r>
              <a:rPr lang="de-CH" sz="4400" dirty="0"/>
              <a:t> di </a:t>
            </a:r>
            <a:r>
              <a:rPr lang="de-CH" sz="4400" dirty="0" err="1"/>
              <a:t>rischio</a:t>
            </a:r>
            <a:r>
              <a:rPr lang="de-CH" sz="4400" dirty="0"/>
              <a:t> </a:t>
            </a:r>
            <a:r>
              <a:rPr lang="de-CH" sz="4400" dirty="0" err="1"/>
              <a:t>comportamentali</a:t>
            </a:r>
            <a:r>
              <a:rPr lang="de-CH" sz="4400" dirty="0"/>
              <a:t> e </a:t>
            </a:r>
            <a:r>
              <a:rPr lang="de-CH" sz="4400" dirty="0" err="1"/>
              <a:t>strutturali</a:t>
            </a:r>
            <a:r>
              <a:rPr lang="de-CH" sz="4400" dirty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239526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CH" sz="2700" dirty="0"/>
              <a:t>3	Come si </a:t>
            </a:r>
            <a:r>
              <a:rPr lang="de-CH" sz="2700" dirty="0" err="1"/>
              <a:t>può</a:t>
            </a:r>
            <a:r>
              <a:rPr lang="de-CH" sz="2700" dirty="0"/>
              <a:t> </a:t>
            </a:r>
            <a:r>
              <a:rPr lang="de-CH" sz="2700" dirty="0" err="1"/>
              <a:t>prevenire</a:t>
            </a:r>
            <a:r>
              <a:rPr lang="de-CH" sz="2700" dirty="0"/>
              <a:t>? p. 10/11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de-CH" dirty="0" err="1"/>
              <a:t>Applicazione</a:t>
            </a:r>
            <a:r>
              <a:rPr lang="de-CH" dirty="0"/>
              <a:t> di </a:t>
            </a:r>
            <a:r>
              <a:rPr lang="de-CH" dirty="0" err="1"/>
              <a:t>una</a:t>
            </a:r>
            <a:r>
              <a:rPr lang="de-CH" dirty="0"/>
              <a:t> o più </a:t>
            </a:r>
            <a:r>
              <a:rPr lang="de-CH" dirty="0" err="1"/>
              <a:t>strategie</a:t>
            </a:r>
            <a:r>
              <a:rPr lang="de-CH" dirty="0"/>
              <a:t> per quanto </a:t>
            </a:r>
            <a:r>
              <a:rPr lang="de-CH" dirty="0" err="1"/>
              <a:t>riguarda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fattore</a:t>
            </a:r>
            <a:r>
              <a:rPr lang="de-CH" dirty="0"/>
              <a:t> di </a:t>
            </a:r>
            <a:r>
              <a:rPr lang="de-CH" dirty="0" err="1"/>
              <a:t>rischio</a:t>
            </a:r>
            <a:r>
              <a:rPr lang="de-CH" dirty="0"/>
              <a:t>: </a:t>
            </a:r>
          </a:p>
          <a:p>
            <a:pPr marL="728345" lvl="1" indent="-457200">
              <a:buAutoNum type="arabicPeriod"/>
            </a:pPr>
            <a:r>
              <a:rPr lang="de-CH" dirty="0" err="1"/>
              <a:t>eliminare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pericolo</a:t>
            </a:r>
            <a:endParaRPr lang="de-CH" dirty="0"/>
          </a:p>
          <a:p>
            <a:pPr marL="728345" lvl="1" indent="-457200">
              <a:buFont typeface="+mj-lt"/>
              <a:buAutoNum type="arabicPeriod"/>
            </a:pPr>
            <a:r>
              <a:rPr lang="de-CH" dirty="0" err="1"/>
              <a:t>separare</a:t>
            </a:r>
            <a:r>
              <a:rPr lang="de-CH" dirty="0"/>
              <a:t> </a:t>
            </a:r>
            <a:r>
              <a:rPr lang="de-CH" dirty="0" err="1"/>
              <a:t>pericolo</a:t>
            </a:r>
            <a:r>
              <a:rPr lang="de-CH" dirty="0"/>
              <a:t> e </a:t>
            </a:r>
            <a:r>
              <a:rPr lang="de-CH" dirty="0" err="1"/>
              <a:t>persone</a:t>
            </a:r>
            <a:r>
              <a:rPr lang="de-CH" dirty="0"/>
              <a:t> a </a:t>
            </a:r>
            <a:r>
              <a:rPr lang="de-CH" dirty="0" err="1"/>
              <a:t>rischio</a:t>
            </a:r>
          </a:p>
          <a:p>
            <a:pPr marL="728345" lvl="1" indent="-457200">
              <a:buFont typeface="+mj-lt"/>
              <a:buAutoNum type="arabicPeriod"/>
            </a:pPr>
            <a:r>
              <a:rPr lang="de-CH" dirty="0" err="1"/>
              <a:t>proteggere</a:t>
            </a:r>
            <a:r>
              <a:rPr lang="de-CH" dirty="0"/>
              <a:t> le </a:t>
            </a:r>
            <a:r>
              <a:rPr lang="de-CH" dirty="0" err="1"/>
              <a:t>persone</a:t>
            </a:r>
            <a:r>
              <a:rPr lang="de-CH" dirty="0"/>
              <a:t> a </a:t>
            </a:r>
            <a:r>
              <a:rPr lang="de-CH" dirty="0" err="1"/>
              <a:t>rischio</a:t>
            </a:r>
            <a:r>
              <a:rPr lang="de-CH" dirty="0"/>
              <a:t> e </a:t>
            </a:r>
            <a:r>
              <a:rPr lang="de-CH" dirty="0" err="1"/>
              <a:t>sviluppare</a:t>
            </a:r>
            <a:r>
              <a:rPr lang="de-CH" dirty="0"/>
              <a:t> </a:t>
            </a:r>
            <a:r>
              <a:rPr lang="de-CH" dirty="0" err="1"/>
              <a:t>strategie</a:t>
            </a:r>
            <a:r>
              <a:rPr lang="de-CH" dirty="0"/>
              <a:t> </a:t>
            </a:r>
            <a:r>
              <a:rPr lang="de-CH" dirty="0" err="1"/>
              <a:t>motivazionali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promuovano</a:t>
            </a:r>
            <a:r>
              <a:rPr lang="de-CH" dirty="0"/>
              <a:t> </a:t>
            </a:r>
            <a:r>
              <a:rPr lang="de-CH" dirty="0" err="1"/>
              <a:t>un'azione</a:t>
            </a:r>
            <a:r>
              <a:rPr lang="de-CH" dirty="0"/>
              <a:t> </a:t>
            </a:r>
            <a:r>
              <a:rPr lang="de-CH" dirty="0" err="1"/>
              <a:t>orientata</a:t>
            </a:r>
            <a:r>
              <a:rPr lang="de-CH" dirty="0"/>
              <a:t> alla </a:t>
            </a:r>
            <a:r>
              <a:rPr lang="de-CH" dirty="0" err="1"/>
              <a:t>sicurezza</a:t>
            </a:r>
            <a:r>
              <a:rPr lang="de-CH" dirty="0"/>
              <a:t> a lungo </a:t>
            </a:r>
            <a:r>
              <a:rPr lang="de-CH" dirty="0" err="1"/>
              <a:t>termine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de-CH" dirty="0" err="1"/>
              <a:t>Analisi</a:t>
            </a:r>
            <a:r>
              <a:rPr lang="de-CH" dirty="0"/>
              <a:t> </a:t>
            </a:r>
            <a:r>
              <a:rPr lang="de-CH" dirty="0" err="1"/>
              <a:t>d'intervento</a:t>
            </a: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C489A5E0-7679-4600-A124-E98A92BF0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67" y="1514427"/>
            <a:ext cx="5472610" cy="4632891"/>
          </a:xfrm>
          <a:prstGeom prst="rect">
            <a:avLst/>
          </a:prstGeom>
          <a:noFill/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C913D85-DD67-40DE-830B-5737A9CF5EAD}"/>
              </a:ext>
            </a:extLst>
          </p:cNvPr>
          <p:cNvSpPr/>
          <p:nvPr/>
        </p:nvSpPr>
        <p:spPr>
          <a:xfrm>
            <a:off x="6384032" y="4430382"/>
            <a:ext cx="1872208" cy="183152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76BAC51-B4A5-48C5-A06A-19DF56A77F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824D73E-E484-495B-81D1-950CC6DF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en-US" dirty="0"/>
              <a:t>Action 3 – </a:t>
            </a:r>
            <a:r>
              <a:rPr lang="en-US" dirty="0" err="1"/>
              <a:t>pagina</a:t>
            </a:r>
            <a:r>
              <a:rPr lang="en-US" dirty="0"/>
              <a:t> 15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96A938-80BF-4C10-AB7B-6231CE46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28789"/>
            <a:ext cx="5472610" cy="4692179"/>
          </a:xfrm>
        </p:spPr>
        <p:txBody>
          <a:bodyPr vert="horz" lIns="0" tIns="0" rIns="0" bIns="0" rtlCol="0" anchor="t">
            <a:noAutofit/>
          </a:bodyPr>
          <a:lstStyle/>
          <a:p>
            <a:pPr marL="353695" lvl="1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 err="1"/>
              <a:t>Definizione</a:t>
            </a:r>
            <a:r>
              <a:rPr lang="de-CH" dirty="0"/>
              <a:t> delle </a:t>
            </a:r>
            <a:r>
              <a:rPr lang="de-CH" dirty="0" err="1"/>
              <a:t>misure</a:t>
            </a:r>
            <a:r>
              <a:rPr lang="de-CH" dirty="0"/>
              <a:t> più </a:t>
            </a:r>
            <a:r>
              <a:rPr lang="de-CH" dirty="0" err="1"/>
              <a:t>promettenti</a:t>
            </a:r>
          </a:p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 err="1"/>
              <a:t>Riflettere</a:t>
            </a:r>
            <a:r>
              <a:rPr lang="de-CH" dirty="0"/>
              <a:t> </a:t>
            </a:r>
            <a:r>
              <a:rPr lang="de-CH" dirty="0" err="1"/>
              <a:t>sull'aspetto</a:t>
            </a:r>
            <a:r>
              <a:rPr lang="de-CH" dirty="0"/>
              <a:t> della </a:t>
            </a:r>
            <a:r>
              <a:rPr lang="de-CH" dirty="0" err="1"/>
              <a:t>realizzabilità</a:t>
            </a:r>
          </a:p>
          <a:p>
            <a:pPr marL="353695" lvl="1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53695" lvl="1" indent="-342900">
              <a:buClr>
                <a:srgbClr val="00B2AA"/>
              </a:buClr>
            </a:pPr>
            <a:endParaRPr lang="de-CH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3DCABC-D6F9-4B01-BACF-38ACBD9B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14</a:t>
            </a:fld>
            <a:endParaRPr lang="de-CH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63C7BA-3867-4805-8B36-943445969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err="1"/>
              <a:t>Sviluppare</a:t>
            </a:r>
            <a:r>
              <a:rPr lang="en-US" dirty="0"/>
              <a:t> </a:t>
            </a:r>
            <a:r>
              <a:rPr lang="en-US" dirty="0" err="1"/>
              <a:t>misure</a:t>
            </a:r>
            <a:r>
              <a:rPr lang="en-US" dirty="0"/>
              <a:t>/</a:t>
            </a:r>
            <a:r>
              <a:rPr lang="en-US" dirty="0" err="1"/>
              <a:t>interventi</a:t>
            </a:r>
            <a:r>
              <a:rPr lang="en-US" dirty="0"/>
              <a:t> per </a:t>
            </a:r>
            <a:r>
              <a:rPr lang="en-US" dirty="0" err="1"/>
              <a:t>prevenire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incidenti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6C3B33-889F-4CC5-B271-2406D1654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12876">
            <a:off x="7701102" y="2110537"/>
            <a:ext cx="2763600" cy="4111852"/>
          </a:xfrm>
          <a:prstGeom prst="rect">
            <a:avLst/>
          </a:prstGeom>
          <a:noFill/>
          <a:effectLst>
            <a:outerShdw blurRad="50800" dist="3429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F60D2A34-B27B-405E-BA7F-4B8DD8117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6898" y="192940"/>
            <a:ext cx="1430243" cy="1210786"/>
          </a:xfrm>
          <a:prstGeom prst="rect">
            <a:avLst/>
          </a:prstGeom>
          <a:noFill/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32058AF-D79D-491B-8927-D741A2AB4EDF}"/>
              </a:ext>
            </a:extLst>
          </p:cNvPr>
          <p:cNvSpPr/>
          <p:nvPr/>
        </p:nvSpPr>
        <p:spPr>
          <a:xfrm>
            <a:off x="10674549" y="967316"/>
            <a:ext cx="489293" cy="51625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2685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EB15506-68D5-4A91-BFE6-4E1D8957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en-US" dirty="0"/>
              <a:t>Action 4 – </a:t>
            </a:r>
            <a:r>
              <a:rPr lang="en-US" dirty="0" err="1"/>
              <a:t>pagina</a:t>
            </a:r>
            <a:r>
              <a:rPr lang="en-US" dirty="0"/>
              <a:t> 16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FC7C769-18E9-4E11-841D-1B8B4E672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err="1"/>
              <a:t>L'attenta</a:t>
            </a:r>
            <a:r>
              <a:rPr lang="en-US" dirty="0"/>
              <a:t> </a:t>
            </a:r>
            <a:r>
              <a:rPr lang="en-US" dirty="0" err="1"/>
              <a:t>analisi</a:t>
            </a:r>
            <a:r>
              <a:rPr lang="en-US" dirty="0"/>
              <a:t> è </a:t>
            </a:r>
            <a:r>
              <a:rPr lang="en-US" dirty="0" err="1"/>
              <a:t>seguita</a:t>
            </a:r>
            <a:r>
              <a:rPr lang="en-US" dirty="0"/>
              <a:t> dal piano di </a:t>
            </a:r>
            <a:r>
              <a:rPr lang="en-US" dirty="0" err="1"/>
              <a:t>attuazione</a:t>
            </a:r>
            <a:r>
              <a:rPr lang="en-US" dirty="0"/>
              <a:t>……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7EEB45-3031-41B0-A659-B51BA0B0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15</a:t>
            </a:fld>
            <a:endParaRPr lang="de-CH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A7FE039-E53A-4A46-88FB-01653F329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err="1"/>
              <a:t>Redigere</a:t>
            </a:r>
            <a:r>
              <a:rPr lang="en-US" dirty="0"/>
              <a:t> un piano di </a:t>
            </a:r>
            <a:r>
              <a:rPr lang="en-US" dirty="0" err="1"/>
              <a:t>attuazione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77986E-B159-45C4-87A0-E69384F07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6184">
            <a:off x="1623375" y="2766540"/>
            <a:ext cx="2231805" cy="3227516"/>
          </a:xfrm>
          <a:prstGeom prst="rect">
            <a:avLst/>
          </a:prstGeom>
          <a:noFill/>
          <a:effectLst>
            <a:outerShdw blurRad="50800" dist="3429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3" name="Inhaltsplatzhalter 6">
            <a:extLst>
              <a:ext uri="{FF2B5EF4-FFF2-40B4-BE49-F238E27FC236}">
                <a16:creationId xmlns:a16="http://schemas.microsoft.com/office/drawing/2014/main" id="{5EB41A73-2A4B-45BF-996C-83E78B1280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67" y="1514427"/>
            <a:ext cx="5472610" cy="4632891"/>
          </a:xfrm>
          <a:prstGeom prst="rect">
            <a:avLst/>
          </a:prstGeom>
          <a:noFill/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207CC3E0-197B-4589-A802-515919FF137B}"/>
              </a:ext>
            </a:extLst>
          </p:cNvPr>
          <p:cNvSpPr/>
          <p:nvPr/>
        </p:nvSpPr>
        <p:spPr>
          <a:xfrm>
            <a:off x="6239967" y="1291518"/>
            <a:ext cx="1872208" cy="183152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FFAD210-6A1C-4DF2-B1E2-A9F01607F6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7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Conclusione</a:t>
            </a:r>
            <a:r>
              <a:rPr lang="de-CH" dirty="0"/>
              <a:t>: </a:t>
            </a:r>
            <a:r>
              <a:rPr lang="de-CH" dirty="0" err="1"/>
              <a:t>un</a:t>
            </a:r>
            <a:r>
              <a:rPr lang="de-CH" dirty="0"/>
              <a:t> (mini) </a:t>
            </a:r>
            <a:r>
              <a:rPr lang="de-CH" dirty="0" err="1"/>
              <a:t>concetto</a:t>
            </a:r>
            <a:r>
              <a:rPr lang="de-CH" dirty="0"/>
              <a:t> di </a:t>
            </a:r>
            <a:r>
              <a:rPr lang="de-CH" dirty="0" err="1"/>
              <a:t>prevenzione</a:t>
            </a:r>
            <a:r>
              <a:rPr lang="de-CH" dirty="0"/>
              <a:t> </a:t>
            </a:r>
            <a:r>
              <a:rPr lang="de-CH" dirty="0" err="1"/>
              <a:t>degli</a:t>
            </a:r>
            <a:r>
              <a:rPr lang="de-CH" dirty="0"/>
              <a:t> </a:t>
            </a:r>
            <a:r>
              <a:rPr lang="de-CH" dirty="0" err="1"/>
              <a:t>infortuni</a:t>
            </a:r>
            <a:r>
              <a:rPr lang="de-CH" dirty="0"/>
              <a:t> per la </a:t>
            </a:r>
            <a:r>
              <a:rPr lang="de-CH" dirty="0" err="1"/>
              <a:t>lezione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4997697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 err="1"/>
              <a:t>Ogni</a:t>
            </a:r>
            <a:r>
              <a:rPr lang="de-CH" dirty="0"/>
              <a:t> </a:t>
            </a:r>
            <a:r>
              <a:rPr lang="de-CH" dirty="0" err="1"/>
              <a:t>sport</a:t>
            </a:r>
            <a:r>
              <a:rPr lang="de-CH" dirty="0"/>
              <a:t>/</a:t>
            </a:r>
            <a:r>
              <a:rPr lang="de-CH" dirty="0" err="1"/>
              <a:t>disciplina</a:t>
            </a:r>
            <a:r>
              <a:rPr lang="de-CH" dirty="0"/>
              <a:t>/forma di </a:t>
            </a:r>
            <a:r>
              <a:rPr lang="de-CH" dirty="0" err="1"/>
              <a:t>esercizio</a:t>
            </a:r>
            <a:r>
              <a:rPr lang="de-CH" dirty="0"/>
              <a:t> </a:t>
            </a:r>
            <a:r>
              <a:rPr lang="de-CH" dirty="0" err="1"/>
              <a:t>porta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</a:t>
            </a:r>
            <a:r>
              <a:rPr lang="de-CH" dirty="0" err="1"/>
              <a:t>sè</a:t>
            </a:r>
            <a:r>
              <a:rPr lang="de-CH" dirty="0"/>
              <a:t> </a:t>
            </a:r>
            <a:r>
              <a:rPr lang="de-CH" dirty="0" err="1"/>
              <a:t>rischi</a:t>
            </a:r>
            <a:r>
              <a:rPr lang="de-CH" dirty="0"/>
              <a:t> </a:t>
            </a:r>
            <a:r>
              <a:rPr lang="de-CH" dirty="0" err="1"/>
              <a:t>specifici</a:t>
            </a:r>
            <a:r>
              <a:rPr lang="de-CH" dirty="0"/>
              <a:t> di </a:t>
            </a:r>
            <a:r>
              <a:rPr lang="de-CH" dirty="0" err="1"/>
              <a:t>lesioni</a:t>
            </a:r>
            <a:r>
              <a:rPr lang="de-CH" dirty="0"/>
              <a:t>.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CH" dirty="0">
                <a:solidFill>
                  <a:schemeClr val="tx2"/>
                </a:solidFill>
              </a:rPr>
              <a:t>Come </a:t>
            </a:r>
            <a:r>
              <a:rPr lang="de-CH" dirty="0" err="1">
                <a:solidFill>
                  <a:schemeClr val="tx2"/>
                </a:solidFill>
              </a:rPr>
              <a:t>monitrice</a:t>
            </a:r>
            <a:r>
              <a:rPr lang="de-CH" dirty="0">
                <a:solidFill>
                  <a:schemeClr val="tx2"/>
                </a:solidFill>
              </a:rPr>
              <a:t>/monitore li </a:t>
            </a:r>
            <a:r>
              <a:rPr lang="de-CH" dirty="0" err="1">
                <a:solidFill>
                  <a:schemeClr val="tx2"/>
                </a:solidFill>
              </a:rPr>
              <a:t>conosco</a:t>
            </a:r>
            <a:r>
              <a:rPr lang="de-CH" dirty="0">
                <a:solidFill>
                  <a:schemeClr val="tx2"/>
                </a:solidFill>
              </a:rPr>
              <a:t> e </a:t>
            </a:r>
            <a:r>
              <a:rPr lang="de-CH" dirty="0" err="1">
                <a:solidFill>
                  <a:schemeClr val="tx2"/>
                </a:solidFill>
              </a:rPr>
              <a:t>prendo</a:t>
            </a:r>
            <a:r>
              <a:rPr lang="de-CH" dirty="0">
                <a:solidFill>
                  <a:schemeClr val="tx2"/>
                </a:solidFill>
              </a:rPr>
              <a:t> </a:t>
            </a:r>
            <a:r>
              <a:rPr lang="de-CH" dirty="0" err="1">
                <a:solidFill>
                  <a:schemeClr val="tx2"/>
                </a:solidFill>
              </a:rPr>
              <a:t>precauzioni</a:t>
            </a:r>
            <a:r>
              <a:rPr lang="de-CH" dirty="0">
                <a:solidFill>
                  <a:schemeClr val="tx2"/>
                </a:solidFill>
              </a:rPr>
              <a:t>!</a:t>
            </a:r>
            <a:endParaRPr lang="en-US" dirty="0">
              <a:solidFill>
                <a:schemeClr val="tx2"/>
              </a:solidFill>
            </a:endParaRPr>
          </a:p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/>
              <a:t>Si </a:t>
            </a:r>
            <a:r>
              <a:rPr lang="de-CH" dirty="0" err="1"/>
              <a:t>evitano</a:t>
            </a:r>
            <a:r>
              <a:rPr lang="de-CH" dirty="0"/>
              <a:t> </a:t>
            </a:r>
            <a:r>
              <a:rPr lang="de-CH" dirty="0" err="1"/>
              <a:t>lesioni</a:t>
            </a:r>
            <a:r>
              <a:rPr lang="de-CH" dirty="0"/>
              <a:t> </a:t>
            </a:r>
            <a:r>
              <a:rPr lang="de-CH" dirty="0" err="1"/>
              <a:t>gravi</a:t>
            </a:r>
            <a:r>
              <a:rPr lang="de-CH" dirty="0"/>
              <a:t> e </a:t>
            </a:r>
            <a:r>
              <a:rPr lang="de-CH" dirty="0" err="1"/>
              <a:t>mortali</a:t>
            </a:r>
            <a:r>
              <a:rPr lang="de-CH" dirty="0"/>
              <a:t>.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Un'accurata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pianificazione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,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una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valutazione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dei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 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rischi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specifica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e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cambiamenti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di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piani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sono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importanti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!   </a:t>
            </a:r>
            <a:endParaRPr lang="de-CH" dirty="0">
              <a:solidFill>
                <a:schemeClr val="tx2"/>
              </a:solidFill>
            </a:endParaRPr>
          </a:p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Si </a:t>
            </a:r>
            <a:r>
              <a:rPr lang="de-CH" dirty="0" err="1">
                <a:sym typeface="Wingdings" panose="05000000000000000000" pitchFamily="2" charset="2"/>
              </a:rPr>
              <a:t>riducono</a:t>
            </a:r>
            <a:r>
              <a:rPr lang="de-CH" dirty="0">
                <a:sym typeface="Wingdings" panose="05000000000000000000" pitchFamily="2" charset="2"/>
              </a:rPr>
              <a:t> le </a:t>
            </a:r>
            <a:r>
              <a:rPr lang="de-CH" dirty="0" err="1">
                <a:sym typeface="Wingdings" panose="05000000000000000000" pitchFamily="2" charset="2"/>
              </a:rPr>
              <a:t>lesioni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frequenti</a:t>
            </a:r>
            <a:r>
              <a:rPr lang="de-CH" dirty="0">
                <a:sym typeface="Wingdings" panose="05000000000000000000" pitchFamily="2" charset="2"/>
              </a:rPr>
              <a:t>, le </a:t>
            </a:r>
            <a:r>
              <a:rPr lang="de-CH" dirty="0" err="1">
                <a:sym typeface="Wingdings" panose="05000000000000000000" pitchFamily="2" charset="2"/>
              </a:rPr>
              <a:t>sollecitazioni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inappropriate</a:t>
            </a:r>
            <a:r>
              <a:rPr lang="de-CH" dirty="0">
                <a:sym typeface="Wingdings" panose="05000000000000000000" pitchFamily="2" charset="2"/>
              </a:rPr>
              <a:t> e i </a:t>
            </a:r>
            <a:r>
              <a:rPr lang="de-CH" dirty="0" err="1">
                <a:sym typeface="Wingdings" panose="05000000000000000000" pitchFamily="2" charset="2"/>
              </a:rPr>
              <a:t>sovraccarichi</a:t>
            </a:r>
            <a:r>
              <a:rPr lang="de-CH" dirty="0">
                <a:sym typeface="Wingdings" panose="05000000000000000000" pitchFamily="2" charset="2"/>
              </a:rPr>
              <a:t>.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 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Gli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esercizi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di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stabilizzazione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delle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articolazioni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spesso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sollecitate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e delle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strutture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corporee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fanno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parte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dell'allenamento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.</a:t>
            </a:r>
            <a:endParaRPr lang="de-CH" dirty="0">
              <a:solidFill>
                <a:schemeClr val="tx2"/>
              </a:solidFill>
            </a:endParaRPr>
          </a:p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 err="1">
                <a:sym typeface="Wingdings" panose="05000000000000000000" pitchFamily="2" charset="2"/>
              </a:rPr>
              <a:t>Oltre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all'analisi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didattica</a:t>
            </a:r>
            <a:r>
              <a:rPr lang="de-CH" dirty="0">
                <a:sym typeface="Wingdings" panose="05000000000000000000" pitchFamily="2" charset="2"/>
              </a:rPr>
              <a:t>, </a:t>
            </a:r>
            <a:r>
              <a:rPr lang="de-CH" dirty="0" err="1">
                <a:sym typeface="Wingdings" panose="05000000000000000000" pitchFamily="2" charset="2"/>
              </a:rPr>
              <a:t>viene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fatta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un'analisi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antinfortunistica</a:t>
            </a:r>
            <a:r>
              <a:rPr lang="de-CH" dirty="0">
                <a:sym typeface="Wingdings" panose="05000000000000000000" pitchFamily="2" charset="2"/>
              </a:rPr>
              <a:t>.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L'obiettivo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è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quello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di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permettere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attività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sportive e di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movimento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il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più possibile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prive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di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lesioni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fino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ad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un'età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olidFill>
                  <a:schemeClr val="tx2"/>
                </a:solidFill>
                <a:sym typeface="Wingdings" panose="05000000000000000000" pitchFamily="2" charset="2"/>
              </a:rPr>
              <a:t>avanzata</a:t>
            </a:r>
            <a:r>
              <a:rPr lang="de-CH" dirty="0">
                <a:solidFill>
                  <a:schemeClr val="tx2"/>
                </a:solidFill>
                <a:sym typeface="Wingdings" panose="05000000000000000000" pitchFamily="2" charset="2"/>
              </a:rPr>
              <a:t>!</a:t>
            </a:r>
            <a:endParaRPr lang="de-CH" dirty="0">
              <a:solidFill>
                <a:schemeClr val="tx2"/>
              </a:solidFill>
            </a:endParaRPr>
          </a:p>
          <a:p>
            <a:pPr marL="614045" lvl="1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614045" lvl="1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A </a:t>
            </a:r>
            <a:r>
              <a:rPr lang="de-CH" dirty="0" err="1"/>
              <a:t>che</a:t>
            </a:r>
            <a:r>
              <a:rPr lang="de-CH" dirty="0"/>
              <a:t> </a:t>
            </a:r>
            <a:r>
              <a:rPr lang="de-CH" dirty="0" err="1"/>
              <a:t>scopo</a:t>
            </a:r>
            <a:r>
              <a:rPr lang="de-CH"/>
              <a:t>?</a:t>
            </a:r>
          </a:p>
          <a:p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9C4CFA2-F512-4ACE-9FE0-2899ECEBA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3" y="973524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8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6B31866-B953-4CCC-80B6-979EF54FF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CH" sz="5600" dirty="0"/>
              <a:t>Tema </a:t>
            </a:r>
            <a:r>
              <a:rPr lang="de-CH" sz="5600" dirty="0" err="1"/>
              <a:t>centrale</a:t>
            </a:r>
            <a:endParaRPr lang="de-CH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5600" dirty="0" err="1"/>
              <a:t>Allenamento</a:t>
            </a:r>
            <a:r>
              <a:rPr lang="de-CH" sz="5600" dirty="0"/>
              <a:t> </a:t>
            </a:r>
            <a:r>
              <a:rPr lang="de-CH" sz="5600" dirty="0" err="1"/>
              <a:t>dai</a:t>
            </a:r>
            <a:r>
              <a:rPr lang="de-CH" sz="5600" dirty="0"/>
              <a:t> 50 </a:t>
            </a:r>
            <a:r>
              <a:rPr lang="de-CH" sz="5600" dirty="0" err="1"/>
              <a:t>anni</a:t>
            </a:r>
            <a:r>
              <a:rPr lang="de-CH" sz="5600" dirty="0"/>
              <a:t> 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379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0F667-9ABF-436E-B086-D7A845C2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r>
              <a:rPr lang="de-CH" dirty="0"/>
              <a:t>www.camminaresicuri.ch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2663AF-E5C1-4332-BAFA-56A81067E70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endParaRPr lang="de-CH" sz="3000" dirty="0"/>
          </a:p>
          <a:p>
            <a:endParaRPr lang="de-CH" dirty="0"/>
          </a:p>
          <a:p>
            <a:r>
              <a:rPr lang="de-CH" dirty="0" err="1"/>
              <a:t>Esercizi</a:t>
            </a:r>
            <a:r>
              <a:rPr lang="de-CH" dirty="0"/>
              <a:t> di </a:t>
            </a:r>
            <a:r>
              <a:rPr lang="de-CH" dirty="0" err="1"/>
              <a:t>prevenzione</a:t>
            </a:r>
            <a:r>
              <a:rPr lang="de-CH" dirty="0"/>
              <a:t> delle </a:t>
            </a:r>
            <a:r>
              <a:rPr lang="de-CH" dirty="0" err="1"/>
              <a:t>cadute</a:t>
            </a:r>
            <a:r>
              <a:rPr lang="de-CH" dirty="0"/>
              <a:t> per</a:t>
            </a:r>
          </a:p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equilibrio</a:t>
            </a:r>
            <a:r>
              <a:rPr lang="de-CH" dirty="0"/>
              <a:t> </a:t>
            </a:r>
            <a:r>
              <a:rPr lang="de-CH" dirty="0" err="1"/>
              <a:t>statico</a:t>
            </a:r>
            <a:r>
              <a:rPr lang="de-CH" dirty="0"/>
              <a:t> e </a:t>
            </a:r>
            <a:r>
              <a:rPr lang="de-CH" dirty="0" err="1"/>
              <a:t>dinamico</a:t>
            </a:r>
          </a:p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/>
              <a:t>la forza </a:t>
            </a:r>
            <a:r>
              <a:rPr lang="de-CH" dirty="0" err="1"/>
              <a:t>nelle</a:t>
            </a:r>
            <a:r>
              <a:rPr lang="de-CH" dirty="0"/>
              <a:t> </a:t>
            </a:r>
            <a:r>
              <a:rPr lang="de-CH" dirty="0" err="1"/>
              <a:t>gambe</a:t>
            </a:r>
            <a:r>
              <a:rPr lang="de-CH" dirty="0"/>
              <a:t> </a:t>
            </a:r>
          </a:p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/>
              <a:t>la forma mentale (</a:t>
            </a:r>
            <a:r>
              <a:rPr lang="de-CH" dirty="0" err="1"/>
              <a:t>esercizi</a:t>
            </a:r>
            <a:r>
              <a:rPr lang="de-CH" dirty="0"/>
              <a:t> motorio-</a:t>
            </a:r>
            <a:r>
              <a:rPr lang="de-CH" dirty="0" err="1"/>
              <a:t>cognitivi</a:t>
            </a:r>
            <a:r>
              <a:rPr lang="de-CH" dirty="0"/>
              <a:t>)</a:t>
            </a:r>
          </a:p>
          <a:p>
            <a:r>
              <a:rPr lang="de-CH" dirty="0" err="1"/>
              <a:t>fanno</a:t>
            </a:r>
            <a:r>
              <a:rPr lang="de-CH" dirty="0"/>
              <a:t> </a:t>
            </a:r>
            <a:r>
              <a:rPr lang="de-CH" dirty="0" err="1"/>
              <a:t>parte</a:t>
            </a:r>
            <a:r>
              <a:rPr lang="de-CH" dirty="0"/>
              <a:t> di </a:t>
            </a:r>
            <a:r>
              <a:rPr lang="de-CH" dirty="0" err="1"/>
              <a:t>ogni</a:t>
            </a:r>
            <a:r>
              <a:rPr lang="de-CH" dirty="0"/>
              <a:t> </a:t>
            </a:r>
            <a:r>
              <a:rPr lang="de-CH" dirty="0" err="1"/>
              <a:t>programma</a:t>
            </a:r>
            <a:r>
              <a:rPr lang="de-CH" dirty="0"/>
              <a:t> di </a:t>
            </a:r>
            <a:r>
              <a:rPr lang="de-CH" dirty="0" err="1"/>
              <a:t>sport</a:t>
            </a:r>
            <a:r>
              <a:rPr lang="de-CH" dirty="0"/>
              <a:t> e di </a:t>
            </a:r>
            <a:r>
              <a:rPr lang="de-CH" dirty="0" err="1"/>
              <a:t>esercizio</a:t>
            </a:r>
            <a:r>
              <a:rPr lang="de-CH" dirty="0"/>
              <a:t> </a:t>
            </a:r>
            <a:r>
              <a:rPr lang="de-CH" dirty="0" err="1"/>
              <a:t>fisico</a:t>
            </a:r>
            <a:r>
              <a:rPr lang="de-CH" dirty="0"/>
              <a:t> per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adulti</a:t>
            </a:r>
            <a:r>
              <a:rPr lang="de-CH" dirty="0"/>
              <a:t> </a:t>
            </a:r>
            <a:r>
              <a:rPr lang="de-CH" dirty="0" err="1"/>
              <a:t>anziani</a:t>
            </a:r>
            <a:r>
              <a:rPr lang="de-CH" dirty="0"/>
              <a:t> </a:t>
            </a:r>
            <a:r>
              <a:rPr lang="de-CH" dirty="0" err="1"/>
              <a:t>dai</a:t>
            </a:r>
            <a:r>
              <a:rPr lang="de-CH" dirty="0"/>
              <a:t> 50 </a:t>
            </a:r>
            <a:r>
              <a:rPr lang="de-CH" dirty="0" err="1"/>
              <a:t>anni</a:t>
            </a:r>
            <a:r>
              <a:rPr lang="de-CH" dirty="0"/>
              <a:t>!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D80A96-3743-4D99-861E-3A1D18EA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39" y="2005889"/>
            <a:ext cx="5760468" cy="411873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3BC150-142E-48C5-B69E-215792F2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18</a:t>
            </a:fld>
            <a:endParaRPr lang="de-CH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B16DA59-584A-488A-9FE6-DA742307A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61" y="0"/>
            <a:ext cx="3962400" cy="212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0F667-9ABF-436E-B086-D7A845C2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www.camminaresicuri.ch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2663AF-E5C1-4332-BAFA-56A81067E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36" y="1484784"/>
            <a:ext cx="5645330" cy="4692179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Tx/>
              <a:buChar char="-"/>
            </a:pPr>
            <a:endParaRPr lang="de-CH" dirty="0"/>
          </a:p>
          <a:p>
            <a:pPr marL="342900" indent="-342900">
              <a:buFontTx/>
              <a:buChar char="-"/>
            </a:pPr>
            <a:endParaRPr lang="de-CH" dirty="0"/>
          </a:p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 err="1"/>
              <a:t>Criteri</a:t>
            </a:r>
            <a:r>
              <a:rPr lang="de-CH" dirty="0"/>
              <a:t> di </a:t>
            </a:r>
            <a:r>
              <a:rPr lang="de-CH" dirty="0" err="1"/>
              <a:t>qualita</a:t>
            </a:r>
            <a:r>
              <a:rPr lang="de-CH" dirty="0"/>
              <a:t> per i </a:t>
            </a:r>
            <a:r>
              <a:rPr lang="de-CH" dirty="0" err="1"/>
              <a:t>corsi</a:t>
            </a:r>
            <a:r>
              <a:rPr lang="de-CH" dirty="0"/>
              <a:t>: </a:t>
            </a:r>
            <a:r>
              <a:rPr lang="de-CH" dirty="0" err="1"/>
              <a:t>marchio</a:t>
            </a:r>
            <a:r>
              <a:rPr lang="de-CH" dirty="0"/>
              <a:t> del </a:t>
            </a:r>
            <a:r>
              <a:rPr lang="de-CH" dirty="0" err="1"/>
              <a:t>corso</a:t>
            </a:r>
            <a:r>
              <a:rPr lang="de-CH" dirty="0"/>
              <a:t> camminaresicuri.ch</a:t>
            </a:r>
          </a:p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 err="1"/>
              <a:t>Piattaforma</a:t>
            </a:r>
            <a:r>
              <a:rPr lang="de-CH" dirty="0"/>
              <a:t>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corsi</a:t>
            </a:r>
            <a:endParaRPr lang="de-CH" dirty="0"/>
          </a:p>
          <a:p>
            <a:pPr marL="353695" lvl="1" indent="-342900">
              <a:buFont typeface="Arial" panose="020B0604020202020204" pitchFamily="34" charset="0"/>
              <a:buChar char="•"/>
            </a:pPr>
            <a:r>
              <a:rPr lang="de-CH" dirty="0" err="1"/>
              <a:t>Maggiori</a:t>
            </a:r>
            <a:r>
              <a:rPr lang="de-CH" dirty="0"/>
              <a:t> </a:t>
            </a:r>
            <a:r>
              <a:rPr lang="de-CH" dirty="0" err="1"/>
              <a:t>informazioni</a:t>
            </a:r>
            <a:r>
              <a:rPr lang="de-CH" dirty="0"/>
              <a:t>: info@camminaresicuri.ch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3BC150-142E-48C5-B69E-215792F2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19</a:t>
            </a:fld>
            <a:endParaRPr lang="de-CH"/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468415AD-C1DC-47EF-99CE-831F99A40C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D80A96-3743-4D99-861E-3A1D18EA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3967" y="1874415"/>
            <a:ext cx="5218610" cy="3912916"/>
          </a:xfrm>
          <a:prstGeom prst="rect">
            <a:avLst/>
          </a:prstGeom>
          <a:noFill/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A134D1C1-B96B-4918-8D80-240565FCB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61" y="0"/>
            <a:ext cx="3962400" cy="212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5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72D62EE-6143-4439-B964-A3CAE4F8A45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849198" y="1340769"/>
            <a:ext cx="5472610" cy="489652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CH" dirty="0"/>
              <a:t>Le/I </a:t>
            </a:r>
            <a:r>
              <a:rPr lang="de-CH" dirty="0" err="1"/>
              <a:t>partecipanti</a:t>
            </a:r>
            <a:r>
              <a:rPr lang="de-CH" dirty="0"/>
              <a:t> </a:t>
            </a:r>
            <a:r>
              <a:rPr lang="de-CH" dirty="0" err="1"/>
              <a:t>formulano</a:t>
            </a:r>
            <a:r>
              <a:rPr lang="de-CH" dirty="0"/>
              <a:t> </a:t>
            </a:r>
            <a:r>
              <a:rPr lang="de-CH" dirty="0" err="1"/>
              <a:t>considerazioni</a:t>
            </a:r>
            <a:r>
              <a:rPr lang="de-CH" dirty="0"/>
              <a:t> </a:t>
            </a:r>
            <a:r>
              <a:rPr lang="de-CH" dirty="0" err="1"/>
              <a:t>specifiche</a:t>
            </a:r>
            <a:r>
              <a:rPr lang="de-CH" dirty="0"/>
              <a:t> </a:t>
            </a:r>
            <a:r>
              <a:rPr lang="de-CH" dirty="0" err="1"/>
              <a:t>sulla</a:t>
            </a:r>
            <a:r>
              <a:rPr lang="de-CH" dirty="0"/>
              <a:t> </a:t>
            </a:r>
            <a:r>
              <a:rPr lang="de-CH" dirty="0" err="1"/>
              <a:t>prevenzione</a:t>
            </a:r>
            <a:r>
              <a:rPr lang="de-CH" dirty="0"/>
              <a:t> </a:t>
            </a:r>
            <a:r>
              <a:rPr lang="de-CH" dirty="0" err="1"/>
              <a:t>degli</a:t>
            </a:r>
            <a:r>
              <a:rPr lang="de-CH" dirty="0"/>
              <a:t> </a:t>
            </a:r>
            <a:r>
              <a:rPr lang="de-CH" dirty="0" err="1"/>
              <a:t>infortuni</a:t>
            </a:r>
            <a:r>
              <a:rPr lang="de-CH" dirty="0"/>
              <a:t> per la propria </a:t>
            </a:r>
            <a:r>
              <a:rPr lang="de-CH" dirty="0" err="1"/>
              <a:t>disciplina</a:t>
            </a:r>
            <a:r>
              <a:rPr lang="de-CH" dirty="0"/>
              <a:t>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CH" dirty="0"/>
              <a:t>Le/I </a:t>
            </a:r>
            <a:r>
              <a:rPr lang="de-CH" dirty="0" err="1"/>
              <a:t>partecipanti</a:t>
            </a:r>
            <a:r>
              <a:rPr lang="de-CH" dirty="0"/>
              <a:t> </a:t>
            </a:r>
            <a:r>
              <a:rPr lang="de-CH" dirty="0" err="1"/>
              <a:t>completano</a:t>
            </a:r>
            <a:r>
              <a:rPr lang="de-CH" dirty="0"/>
              <a:t> «Il </a:t>
            </a:r>
            <a:r>
              <a:rPr lang="de-CH" dirty="0" err="1"/>
              <a:t>mio</a:t>
            </a:r>
            <a:r>
              <a:rPr lang="de-CH" dirty="0"/>
              <a:t> </a:t>
            </a:r>
            <a:r>
              <a:rPr lang="de-CH" dirty="0" err="1"/>
              <a:t>concetto</a:t>
            </a:r>
            <a:r>
              <a:rPr lang="de-CH" dirty="0"/>
              <a:t> di </a:t>
            </a:r>
            <a:r>
              <a:rPr lang="de-CH" dirty="0" err="1"/>
              <a:t>prevenzione</a:t>
            </a:r>
            <a:r>
              <a:rPr lang="de-CH" dirty="0"/>
              <a:t> </a:t>
            </a:r>
            <a:r>
              <a:rPr lang="de-CH" dirty="0" err="1"/>
              <a:t>degli</a:t>
            </a:r>
            <a:r>
              <a:rPr lang="de-CH" dirty="0"/>
              <a:t> </a:t>
            </a:r>
            <a:r>
              <a:rPr lang="de-CH" dirty="0" err="1"/>
              <a:t>infortuni</a:t>
            </a:r>
            <a:r>
              <a:rPr lang="de-CH" dirty="0"/>
              <a:t>» alle </a:t>
            </a:r>
            <a:r>
              <a:rPr lang="de-CH" dirty="0" err="1"/>
              <a:t>pagine</a:t>
            </a:r>
            <a:r>
              <a:rPr lang="de-CH" dirty="0"/>
              <a:t> 13-16. </a:t>
            </a:r>
            <a:endParaRPr lang="de-CH" dirty="0">
              <a:sym typeface="Wingdings" panose="05000000000000000000" pitchFamily="2" charset="2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Le/I </a:t>
            </a:r>
            <a:r>
              <a:rPr lang="de-CH" dirty="0" err="1">
                <a:sym typeface="Wingdings" panose="05000000000000000000" pitchFamily="2" charset="2"/>
              </a:rPr>
              <a:t>partecipanti</a:t>
            </a:r>
            <a:r>
              <a:rPr lang="de-CH" dirty="0">
                <a:sym typeface="Wingdings" panose="05000000000000000000" pitchFamily="2" charset="2"/>
              </a:rPr>
              <a:t> </a:t>
            </a:r>
            <a:r>
              <a:rPr lang="de-CH" dirty="0" err="1">
                <a:sym typeface="Wingdings" panose="05000000000000000000" pitchFamily="2" charset="2"/>
              </a:rPr>
              <a:t>conoscono</a:t>
            </a:r>
            <a:r>
              <a:rPr lang="de-CH" dirty="0">
                <a:sym typeface="Wingdings" panose="05000000000000000000" pitchFamily="2" charset="2"/>
              </a:rPr>
              <a:t> </a:t>
            </a:r>
            <a:r>
              <a:rPr lang="de-CH" dirty="0" err="1">
                <a:sym typeface="Wingdings" panose="05000000000000000000" pitchFamily="2" charset="2"/>
              </a:rPr>
              <a:t>gli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opuscoli</a:t>
            </a:r>
            <a:r>
              <a:rPr lang="de-CH" dirty="0">
                <a:sym typeface="Wingdings" panose="05000000000000000000" pitchFamily="2" charset="2"/>
              </a:rPr>
              <a:t> e </a:t>
            </a:r>
            <a:r>
              <a:rPr lang="de-CH" dirty="0" err="1">
                <a:sym typeface="Wingdings" panose="05000000000000000000" pitchFamily="2" charset="2"/>
              </a:rPr>
              <a:t>il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sito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dell'UPI</a:t>
            </a:r>
            <a:r>
              <a:rPr lang="de-CH" dirty="0">
                <a:sym typeface="Wingdings" panose="05000000000000000000" pitchFamily="2" charset="2"/>
              </a:rPr>
              <a:t>. </a:t>
            </a:r>
            <a:endParaRPr lang="de-CH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dirty="0"/>
          </a:p>
          <a:p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7FE10F-7915-45CC-9A95-213BE7F64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5164" y="1272052"/>
            <a:ext cx="3497188" cy="4961598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9136B7-C5D9-457F-89B1-89EBEBA7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CH" sz="2200" dirty="0" err="1"/>
              <a:t>Obiettivi</a:t>
            </a:r>
            <a:r>
              <a:rPr lang="de-CH" sz="2200" dirty="0"/>
              <a:t> della </a:t>
            </a:r>
            <a:r>
              <a:rPr lang="de-CH" sz="2200" dirty="0" err="1"/>
              <a:t>lezione</a:t>
            </a:r>
            <a:endParaRPr lang="en-US" dirty="0" err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2B96BA-C690-44E3-A1F0-7E3EAEA8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EB7574-96D4-448D-9E66-05D3E8F57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2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5C9801-64B3-4C57-AB96-C5409F30C7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08071" y="5516762"/>
            <a:ext cx="5256212" cy="21649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61914F6-D98E-4E59-BE5B-F41B40869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12000" dirty="0"/>
              <a:t>Grazie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64ACE65-75D2-482E-B610-063B8993E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E0A6B6-0F62-4773-B6DF-C54F3060A3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52" y="304180"/>
            <a:ext cx="2631159" cy="11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9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3FAF9A4-FFCD-48E6-B99C-4CF2BD88F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504" y="1340768"/>
            <a:ext cx="9288512" cy="161277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CH" sz="4400" dirty="0">
                <a:solidFill>
                  <a:schemeClr val="bg1"/>
                </a:solidFill>
              </a:rPr>
              <a:t>«</a:t>
            </a:r>
            <a:r>
              <a:rPr lang="de-CH" sz="4400" dirty="0" err="1">
                <a:solidFill>
                  <a:schemeClr val="bg1"/>
                </a:solidFill>
              </a:rPr>
              <a:t>Purtroppo</a:t>
            </a:r>
            <a:r>
              <a:rPr lang="de-CH" sz="4400" dirty="0">
                <a:solidFill>
                  <a:schemeClr val="bg1"/>
                </a:solidFill>
              </a:rPr>
              <a:t>, in </a:t>
            </a:r>
            <a:r>
              <a:rPr lang="de-CH" sz="4400" dirty="0" err="1">
                <a:solidFill>
                  <a:schemeClr val="bg1"/>
                </a:solidFill>
              </a:rPr>
              <a:t>molti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casi</a:t>
            </a:r>
            <a:r>
              <a:rPr lang="de-CH" sz="4400" dirty="0">
                <a:solidFill>
                  <a:schemeClr val="bg1"/>
                </a:solidFill>
              </a:rPr>
              <a:t> non basta </a:t>
            </a:r>
            <a:r>
              <a:rPr lang="de-CH" sz="4400" dirty="0" err="1">
                <a:solidFill>
                  <a:schemeClr val="bg1"/>
                </a:solidFill>
              </a:rPr>
              <a:t>il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buon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senso</a:t>
            </a:r>
            <a:r>
              <a:rPr lang="de-CH" sz="4400" dirty="0">
                <a:solidFill>
                  <a:schemeClr val="bg1"/>
                </a:solidFill>
              </a:rPr>
              <a:t> a </a:t>
            </a:r>
            <a:r>
              <a:rPr lang="de-CH" sz="4400" dirty="0" err="1">
                <a:solidFill>
                  <a:schemeClr val="bg1"/>
                </a:solidFill>
              </a:rPr>
              <a:t>evitare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un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incidente</a:t>
            </a:r>
            <a:r>
              <a:rPr lang="de-CH" sz="4400" dirty="0">
                <a:solidFill>
                  <a:schemeClr val="bg1"/>
                </a:solidFill>
              </a:rPr>
              <a:t>. Solo </a:t>
            </a:r>
            <a:r>
              <a:rPr lang="de-CH" sz="4400" dirty="0" err="1">
                <a:solidFill>
                  <a:schemeClr val="bg1"/>
                </a:solidFill>
              </a:rPr>
              <a:t>procedendo</a:t>
            </a:r>
            <a:r>
              <a:rPr lang="de-CH" sz="4400" dirty="0">
                <a:solidFill>
                  <a:schemeClr val="bg1"/>
                </a:solidFill>
              </a:rPr>
              <a:t> in modo </a:t>
            </a:r>
            <a:r>
              <a:rPr lang="de-CH" sz="4400" dirty="0" err="1">
                <a:solidFill>
                  <a:schemeClr val="bg1"/>
                </a:solidFill>
              </a:rPr>
              <a:t>sistematico</a:t>
            </a:r>
            <a:r>
              <a:rPr lang="de-CH" sz="4400" dirty="0">
                <a:solidFill>
                  <a:schemeClr val="bg1"/>
                </a:solidFill>
              </a:rPr>
              <a:t> è possibile </a:t>
            </a:r>
            <a:r>
              <a:rPr lang="de-CH" sz="4400" dirty="0" err="1">
                <a:solidFill>
                  <a:schemeClr val="bg1"/>
                </a:solidFill>
              </a:rPr>
              <a:t>proteggere</a:t>
            </a:r>
            <a:r>
              <a:rPr lang="de-CH" sz="4400" dirty="0">
                <a:solidFill>
                  <a:schemeClr val="bg1"/>
                </a:solidFill>
              </a:rPr>
              <a:t> i </a:t>
            </a:r>
            <a:r>
              <a:rPr lang="de-CH" sz="4400" dirty="0" err="1">
                <a:solidFill>
                  <a:schemeClr val="bg1"/>
                </a:solidFill>
              </a:rPr>
              <a:t>partecipanti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dagli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infortuni</a:t>
            </a:r>
            <a:r>
              <a:rPr lang="de-CH" sz="4400" dirty="0">
                <a:solidFill>
                  <a:schemeClr val="bg1"/>
                </a:solidFill>
              </a:rPr>
              <a:t>.»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356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A60ED35-145E-4634-83AF-0548B3452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44" y="1748951"/>
            <a:ext cx="4104182" cy="374506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CH" sz="2200" dirty="0"/>
              <a:t>Modo </a:t>
            </a:r>
            <a:r>
              <a:rPr lang="de-CH" sz="2200" dirty="0" err="1"/>
              <a:t>sistematico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C1770AD-DF17-4B97-8E63-CBFD40D18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327" y="736539"/>
            <a:ext cx="6727015" cy="5694820"/>
          </a:xfrm>
          <a:prstGeom prst="rect">
            <a:avLst/>
          </a:prstGeom>
          <a:noFill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AE67169-BD0B-4840-833F-8A4EFC0D9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8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CBE94-3318-46BB-9B2F-18573AC2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Modo </a:t>
            </a:r>
            <a:r>
              <a:rPr lang="de-CH" dirty="0" err="1"/>
              <a:t>sistematico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D409D5-E527-4E46-88FF-C8B8B145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01FD5E-B1F8-41E4-8B5E-26291271E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CH" dirty="0" err="1"/>
              <a:t>Riflessioni</a:t>
            </a:r>
            <a:r>
              <a:rPr lang="de-CH" dirty="0"/>
              <a:t> di </a:t>
            </a:r>
            <a:r>
              <a:rPr lang="de-CH" dirty="0" err="1"/>
              <a:t>prevenzione</a:t>
            </a:r>
            <a:r>
              <a:rPr lang="de-CH" dirty="0"/>
              <a:t> </a:t>
            </a:r>
            <a:r>
              <a:rPr lang="de-CH" dirty="0" err="1"/>
              <a:t>come</a:t>
            </a:r>
            <a:r>
              <a:rPr lang="de-CH" dirty="0"/>
              <a:t> </a:t>
            </a:r>
            <a:r>
              <a:rPr lang="de-CH" dirty="0" err="1"/>
              <a:t>compagni</a:t>
            </a:r>
            <a:r>
              <a:rPr lang="de-CH" dirty="0"/>
              <a:t> </a:t>
            </a:r>
            <a:r>
              <a:rPr lang="de-CH" dirty="0" err="1"/>
              <a:t>costanti</a:t>
            </a:r>
            <a:r>
              <a:rPr lang="de-CH" dirty="0"/>
              <a:t> </a:t>
            </a:r>
            <a:r>
              <a:rPr lang="de-CH" dirty="0" err="1"/>
              <a:t>durante</a:t>
            </a:r>
            <a:r>
              <a:rPr lang="de-CH" dirty="0"/>
              <a:t> </a:t>
            </a:r>
            <a:r>
              <a:rPr lang="de-CH" dirty="0" err="1"/>
              <a:t>un'attività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1142C2-1B98-4C8D-9C8F-0CC556FE57B6}"/>
              </a:ext>
            </a:extLst>
          </p:cNvPr>
          <p:cNvSpPr txBox="1"/>
          <p:nvPr/>
        </p:nvSpPr>
        <p:spPr>
          <a:xfrm>
            <a:off x="6963508" y="1637882"/>
            <a:ext cx="4749068" cy="44012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CH" sz="2200" dirty="0" err="1"/>
              <a:t>Un'analisi</a:t>
            </a:r>
            <a:r>
              <a:rPr lang="de-CH" sz="2200" dirty="0"/>
              <a:t> </a:t>
            </a:r>
            <a:r>
              <a:rPr lang="de-CH" sz="2200" dirty="0" err="1"/>
              <a:t>specifica</a:t>
            </a:r>
            <a:r>
              <a:rPr lang="de-CH" sz="2200" dirty="0"/>
              <a:t> del </a:t>
            </a:r>
            <a:r>
              <a:rPr lang="de-CH" sz="2200" dirty="0" err="1"/>
              <a:t>rischio</a:t>
            </a:r>
            <a:r>
              <a:rPr lang="de-CH" sz="2200" dirty="0"/>
              <a:t> è</a:t>
            </a:r>
          </a:p>
          <a:p>
            <a:pPr marL="457200" indent="-457200">
              <a:buFont typeface="+mj-lt"/>
              <a:buAutoNum type="alphaLcPeriod"/>
            </a:pPr>
            <a:r>
              <a:rPr lang="de-CH" sz="2200" dirty="0"/>
              <a:t>in </a:t>
            </a:r>
            <a:r>
              <a:rPr lang="de-CH" sz="2200" dirty="0" err="1"/>
              <a:t>generale</a:t>
            </a:r>
            <a:r>
              <a:rPr lang="de-CH" sz="2200" dirty="0"/>
              <a:t> per la </a:t>
            </a:r>
            <a:r>
              <a:rPr lang="de-CH" sz="2200" dirty="0" err="1"/>
              <a:t>disciplina</a:t>
            </a:r>
            <a:r>
              <a:rPr lang="de-CH" sz="2200" dirty="0"/>
              <a:t> </a:t>
            </a:r>
            <a:r>
              <a:rPr lang="de-CH" sz="2200" dirty="0" err="1"/>
              <a:t>sportiva</a:t>
            </a:r>
          </a:p>
          <a:p>
            <a:pPr marL="457200" indent="-457200">
              <a:buAutoNum type="alphaLcPeriod"/>
            </a:pPr>
            <a:r>
              <a:rPr lang="de-CH" sz="2200" dirty="0"/>
              <a:t>per </a:t>
            </a:r>
            <a:r>
              <a:rPr lang="de-CH" sz="2200" dirty="0" err="1"/>
              <a:t>una</a:t>
            </a:r>
            <a:r>
              <a:rPr lang="de-CH" sz="2200" dirty="0"/>
              <a:t> </a:t>
            </a:r>
            <a:r>
              <a:rPr lang="de-CH" sz="2200" dirty="0" err="1"/>
              <a:t>specifica</a:t>
            </a:r>
            <a:r>
              <a:rPr lang="de-CH" sz="2200" dirty="0"/>
              <a:t> </a:t>
            </a:r>
            <a:r>
              <a:rPr lang="de-CH" sz="2200" dirty="0" err="1"/>
              <a:t>lezione</a:t>
            </a:r>
            <a:r>
              <a:rPr lang="de-CH" sz="2200" dirty="0"/>
              <a:t>/</a:t>
            </a:r>
            <a:r>
              <a:rPr lang="de-CH" sz="2200" dirty="0" err="1"/>
              <a:t>attività</a:t>
            </a:r>
            <a:endParaRPr lang="de-CH" sz="2200" dirty="0"/>
          </a:p>
          <a:p>
            <a:pPr marL="457200" indent="-457200">
              <a:buFont typeface="+mj-lt"/>
              <a:buAutoNum type="alphaLcPeriod"/>
            </a:pPr>
            <a:r>
              <a:rPr lang="de-CH" sz="2200" dirty="0"/>
              <a:t>per </a:t>
            </a:r>
            <a:r>
              <a:rPr lang="de-CH" sz="2200" dirty="0" err="1"/>
              <a:t>una</a:t>
            </a:r>
            <a:r>
              <a:rPr lang="de-CH" sz="2200" dirty="0"/>
              <a:t> </a:t>
            </a:r>
            <a:r>
              <a:rPr lang="de-CH" sz="2200" dirty="0" err="1"/>
              <a:t>parte</a:t>
            </a:r>
            <a:r>
              <a:rPr lang="de-CH" sz="2200" dirty="0"/>
              <a:t> di </a:t>
            </a:r>
            <a:r>
              <a:rPr lang="de-CH" sz="2200" dirty="0" err="1"/>
              <a:t>lezione</a:t>
            </a:r>
            <a:r>
              <a:rPr lang="de-CH" sz="2200" dirty="0"/>
              <a:t>, </a:t>
            </a:r>
            <a:r>
              <a:rPr lang="de-CH" sz="2200" dirty="0" err="1"/>
              <a:t>un'attività</a:t>
            </a:r>
            <a:r>
              <a:rPr lang="de-CH" sz="2200" dirty="0"/>
              <a:t> </a:t>
            </a:r>
            <a:r>
              <a:rPr lang="de-CH" sz="2200" dirty="0" err="1"/>
              <a:t>parziale</a:t>
            </a:r>
          </a:p>
          <a:p>
            <a:pPr marL="457200" indent="-457200">
              <a:buFont typeface="+mj-lt"/>
              <a:buAutoNum type="alphaLcPeriod"/>
            </a:pPr>
            <a:r>
              <a:rPr lang="de-CH" sz="2200" dirty="0"/>
              <a:t>in </a:t>
            </a:r>
            <a:r>
              <a:rPr lang="de-CH" sz="2200" dirty="0" err="1"/>
              <a:t>generale</a:t>
            </a:r>
            <a:r>
              <a:rPr lang="de-CH" sz="2200" dirty="0"/>
              <a:t> </a:t>
            </a:r>
            <a:r>
              <a:rPr lang="de-CH" sz="2200" dirty="0" err="1"/>
              <a:t>ripetuta</a:t>
            </a:r>
            <a:r>
              <a:rPr lang="de-CH" sz="2200" dirty="0"/>
              <a:t> più </a:t>
            </a:r>
            <a:r>
              <a:rPr lang="de-CH" sz="2200" dirty="0" err="1"/>
              <a:t>volte</a:t>
            </a:r>
            <a:r>
              <a:rPr lang="de-CH" sz="2200" dirty="0"/>
              <a:t> </a:t>
            </a:r>
            <a:r>
              <a:rPr lang="de-CH" sz="2200" dirty="0" err="1"/>
              <a:t>durante</a:t>
            </a:r>
            <a:r>
              <a:rPr lang="de-CH" sz="2200" dirty="0"/>
              <a:t> la </a:t>
            </a:r>
            <a:r>
              <a:rPr lang="de-CH" sz="2200" dirty="0" err="1"/>
              <a:t>lezione</a:t>
            </a:r>
            <a:r>
              <a:rPr lang="de-CH" sz="2200" dirty="0"/>
              <a:t>.</a:t>
            </a:r>
          </a:p>
          <a:p>
            <a:endParaRPr lang="de-CH" sz="2200" dirty="0"/>
          </a:p>
          <a:p>
            <a:r>
              <a:rPr lang="de-CH" sz="2200" dirty="0" err="1"/>
              <a:t>Questo</a:t>
            </a:r>
            <a:r>
              <a:rPr lang="de-CH" sz="2200" dirty="0"/>
              <a:t> si </a:t>
            </a:r>
            <a:r>
              <a:rPr lang="de-CH" sz="2200" dirty="0" err="1"/>
              <a:t>applica</a:t>
            </a:r>
            <a:r>
              <a:rPr lang="de-CH" sz="2200" dirty="0"/>
              <a:t> in </a:t>
            </a:r>
            <a:r>
              <a:rPr lang="de-CH" sz="2200" dirty="0" err="1"/>
              <a:t>egual</a:t>
            </a:r>
            <a:r>
              <a:rPr lang="de-CH" sz="2200" dirty="0"/>
              <a:t> </a:t>
            </a:r>
            <a:r>
              <a:rPr lang="de-CH" sz="2200" dirty="0" err="1"/>
              <a:t>misura</a:t>
            </a:r>
            <a:r>
              <a:rPr lang="de-CH" sz="2200" dirty="0"/>
              <a:t> alle </a:t>
            </a:r>
            <a:r>
              <a:rPr lang="de-CH" sz="2200" dirty="0" err="1"/>
              <a:t>attività</a:t>
            </a:r>
            <a:r>
              <a:rPr lang="de-CH" sz="2200" dirty="0"/>
              <a:t> interne </a:t>
            </a:r>
            <a:r>
              <a:rPr lang="de-CH" sz="2200" dirty="0" err="1"/>
              <a:t>ed</a:t>
            </a:r>
            <a:r>
              <a:rPr lang="de-CH" sz="2200" dirty="0"/>
              <a:t> </a:t>
            </a:r>
            <a:r>
              <a:rPr lang="de-CH" sz="2200" dirty="0" err="1"/>
              <a:t>esterne</a:t>
            </a:r>
            <a:r>
              <a:rPr lang="de-CH" sz="2200" dirty="0"/>
              <a:t>.</a:t>
            </a:r>
          </a:p>
          <a:p>
            <a:endParaRPr lang="de-CH" sz="2200" dirty="0"/>
          </a:p>
          <a:p>
            <a:endParaRPr lang="de-CH" sz="2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C21962-797C-4CBD-B88B-E2E85FE13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098">
            <a:off x="25815" y="2549432"/>
            <a:ext cx="6490494" cy="28705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2219568-B9A3-46E5-A7BC-48208889B2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3FAF9A4-FFCD-48E6-B99C-4CF2BD88F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504" y="1340768"/>
            <a:ext cx="9288512" cy="241598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CH" sz="4400" dirty="0">
                <a:solidFill>
                  <a:schemeClr val="bg1"/>
                </a:solidFill>
              </a:rPr>
              <a:t>«Tutti i </a:t>
            </a:r>
            <a:r>
              <a:rPr lang="de-CH" sz="4400" dirty="0" err="1">
                <a:solidFill>
                  <a:schemeClr val="bg1"/>
                </a:solidFill>
              </a:rPr>
              <a:t>corsi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seguono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però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lo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stesso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principio</a:t>
            </a:r>
            <a:r>
              <a:rPr lang="de-CH" sz="4400" dirty="0">
                <a:solidFill>
                  <a:schemeClr val="bg1"/>
                </a:solidFill>
              </a:rPr>
              <a:t>: </a:t>
            </a:r>
            <a:r>
              <a:rPr lang="de-CH" sz="4400" dirty="0" err="1">
                <a:solidFill>
                  <a:schemeClr val="bg1"/>
                </a:solidFill>
              </a:rPr>
              <a:t>prevenire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il</a:t>
            </a:r>
            <a:r>
              <a:rPr lang="de-CH" sz="4400" dirty="0">
                <a:solidFill>
                  <a:schemeClr val="bg1"/>
                </a:solidFill>
              </a:rPr>
              <a:t> più possibile le </a:t>
            </a:r>
            <a:r>
              <a:rPr lang="de-CH" sz="4400" dirty="0" err="1">
                <a:solidFill>
                  <a:schemeClr val="bg1"/>
                </a:solidFill>
              </a:rPr>
              <a:t>lesioni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gravi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dovute</a:t>
            </a:r>
            <a:r>
              <a:rPr lang="de-CH" sz="4400" dirty="0">
                <a:solidFill>
                  <a:schemeClr val="bg1"/>
                </a:solidFill>
              </a:rPr>
              <a:t> a </a:t>
            </a:r>
            <a:r>
              <a:rPr lang="de-CH" sz="4400" dirty="0" err="1">
                <a:solidFill>
                  <a:schemeClr val="bg1"/>
                </a:solidFill>
              </a:rPr>
              <a:t>infortuni</a:t>
            </a:r>
            <a:r>
              <a:rPr lang="de-CH" sz="4400" dirty="0">
                <a:solidFill>
                  <a:schemeClr val="bg1"/>
                </a:solidFill>
              </a:rPr>
              <a:t> e </a:t>
            </a:r>
            <a:r>
              <a:rPr lang="de-CH" sz="4400" dirty="0" err="1">
                <a:solidFill>
                  <a:schemeClr val="bg1"/>
                </a:solidFill>
              </a:rPr>
              <a:t>sollecitazioni</a:t>
            </a:r>
            <a:r>
              <a:rPr lang="de-CH" sz="4400" dirty="0">
                <a:solidFill>
                  <a:schemeClr val="bg1"/>
                </a:solidFill>
              </a:rPr>
              <a:t> </a:t>
            </a:r>
            <a:r>
              <a:rPr lang="de-CH" sz="4400" dirty="0" err="1">
                <a:solidFill>
                  <a:schemeClr val="bg1"/>
                </a:solidFill>
              </a:rPr>
              <a:t>inappropriate</a:t>
            </a:r>
            <a:r>
              <a:rPr lang="de-CH" sz="4400" dirty="0">
                <a:solidFill>
                  <a:schemeClr val="bg1"/>
                </a:solidFill>
              </a:rPr>
              <a:t>.»</a:t>
            </a:r>
            <a:endParaRPr lang="en-US" dirty="0">
              <a:solidFill>
                <a:schemeClr val="bg1"/>
              </a:solidFill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471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B2369ED-61EF-455F-89E3-4D3D0FFE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en-US" dirty="0"/>
              <a:t>Action 1 – </a:t>
            </a:r>
            <a:r>
              <a:rPr lang="en-US" dirty="0" err="1"/>
              <a:t>pagina</a:t>
            </a:r>
            <a:r>
              <a:rPr lang="en-US" dirty="0"/>
              <a:t> 13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2D523D-3326-45E8-A7F7-E5FFDF1B9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rgbClr val="24A397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Raccogliere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/</a:t>
            </a:r>
            <a:r>
              <a:rPr lang="en-US" dirty="0" err="1"/>
              <a:t>informazioni</a:t>
            </a:r>
            <a:endParaRPr lang="de-CH" dirty="0" err="1">
              <a:solidFill>
                <a:srgbClr val="FF0000"/>
              </a:solidFill>
            </a:endParaRPr>
          </a:p>
          <a:p>
            <a:pPr marL="61404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Cosa </a:t>
            </a:r>
            <a:r>
              <a:rPr lang="en-US" dirty="0" err="1"/>
              <a:t>voglio</a:t>
            </a:r>
            <a:r>
              <a:rPr lang="en-US" dirty="0"/>
              <a:t> </a:t>
            </a:r>
            <a:r>
              <a:rPr lang="en-US" dirty="0" err="1"/>
              <a:t>evitare</a:t>
            </a:r>
            <a:r>
              <a:rPr lang="en-US" dirty="0"/>
              <a:t> a tutti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costi</a:t>
            </a:r>
            <a:r>
              <a:rPr lang="en-US" dirty="0"/>
              <a:t>?</a:t>
            </a:r>
          </a:p>
          <a:p>
            <a:pPr marL="61404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err="1"/>
              <a:t>Riflettere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proprie</a:t>
            </a:r>
            <a:r>
              <a:rPr lang="en-US" dirty="0"/>
              <a:t> </a:t>
            </a:r>
            <a:r>
              <a:rPr lang="en-US" dirty="0" err="1"/>
              <a:t>esperienze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51DED2-E8A0-449A-B8EF-996562D1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5B6C65F-F5FD-4957-80BD-E61824987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un'analisi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incidenti</a:t>
            </a:r>
            <a:r>
              <a:rPr lang="en-US" dirty="0"/>
              <a:t> per la propria </a:t>
            </a:r>
            <a:r>
              <a:rPr lang="en-US" dirty="0" err="1"/>
              <a:t>disciplina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72656DA-8030-479E-983A-4C9794D38B7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0786">
            <a:off x="7800878" y="2322564"/>
            <a:ext cx="2680794" cy="3890798"/>
          </a:xfrm>
          <a:noFill/>
          <a:effectLst>
            <a:outerShdw blurRad="50800" dist="3175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640D3D5F-F38E-47EE-B2C1-E1CC067BE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4374" y="235627"/>
            <a:ext cx="1656184" cy="1402058"/>
          </a:xfrm>
          <a:prstGeom prst="rect">
            <a:avLst/>
          </a:prstGeom>
          <a:noFill/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2718804-A965-45AB-B65B-09AEDD5A6AAB}"/>
              </a:ext>
            </a:extLst>
          </p:cNvPr>
          <p:cNvSpPr/>
          <p:nvPr/>
        </p:nvSpPr>
        <p:spPr>
          <a:xfrm>
            <a:off x="11477567" y="153674"/>
            <a:ext cx="497891" cy="49812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813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1	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cosa</a:t>
            </a:r>
            <a:r>
              <a:rPr lang="de-CH" dirty="0"/>
              <a:t> </a:t>
            </a:r>
            <a:r>
              <a:rPr lang="de-CH" dirty="0" err="1"/>
              <a:t>può</a:t>
            </a:r>
            <a:r>
              <a:rPr lang="de-CH" dirty="0"/>
              <a:t> </a:t>
            </a:r>
            <a:r>
              <a:rPr lang="de-CH" dirty="0" err="1"/>
              <a:t>succedere</a:t>
            </a:r>
            <a:r>
              <a:rPr lang="de-CH" dirty="0"/>
              <a:t>? p. 6/7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CH" dirty="0"/>
              <a:t>Quanti </a:t>
            </a:r>
            <a:r>
              <a:rPr lang="de-CH" dirty="0" err="1"/>
              <a:t>incidenti</a:t>
            </a:r>
            <a:r>
              <a:rPr lang="de-CH" dirty="0"/>
              <a:t> e </a:t>
            </a:r>
            <a:r>
              <a:rPr lang="de-CH" dirty="0" err="1"/>
              <a:t>quali</a:t>
            </a:r>
            <a:r>
              <a:rPr lang="de-CH" dirty="0"/>
              <a:t> si </a:t>
            </a:r>
            <a:r>
              <a:rPr lang="de-CH" dirty="0" err="1"/>
              <a:t>verificano</a:t>
            </a:r>
            <a:r>
              <a:rPr lang="de-CH" dirty="0"/>
              <a:t>?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CH" dirty="0" err="1"/>
              <a:t>Vi</a:t>
            </a:r>
            <a:r>
              <a:rPr lang="de-CH" dirty="0"/>
              <a:t> </a:t>
            </a:r>
            <a:r>
              <a:rPr lang="de-CH" dirty="0" err="1"/>
              <a:t>sono</a:t>
            </a:r>
            <a:r>
              <a:rPr lang="de-CH" dirty="0"/>
              <a:t> </a:t>
            </a:r>
            <a:r>
              <a:rPr lang="de-CH" dirty="0" err="1"/>
              <a:t>lesioni</a:t>
            </a:r>
            <a:r>
              <a:rPr lang="de-CH" dirty="0"/>
              <a:t> </a:t>
            </a:r>
            <a:r>
              <a:rPr lang="de-CH" dirty="0" err="1"/>
              <a:t>particolarmente</a:t>
            </a:r>
            <a:r>
              <a:rPr lang="de-CH" dirty="0"/>
              <a:t> </a:t>
            </a:r>
            <a:r>
              <a:rPr lang="de-CH" dirty="0" err="1"/>
              <a:t>gravi</a:t>
            </a:r>
            <a:r>
              <a:rPr lang="de-CH" dirty="0"/>
              <a:t>?</a:t>
            </a:r>
          </a:p>
          <a:p>
            <a:pPr marL="342900" indent="-342900">
              <a:buClr>
                <a:srgbClr val="24A397"/>
              </a:buClr>
              <a:buFont typeface="Arial" panose="020B0604020202020204" pitchFamily="34" charset="0"/>
              <a:buChar char="•"/>
            </a:pPr>
            <a:r>
              <a:rPr lang="de-CH" dirty="0" err="1"/>
              <a:t>Vi</a:t>
            </a:r>
            <a:r>
              <a:rPr lang="de-CH" dirty="0"/>
              <a:t> </a:t>
            </a:r>
            <a:r>
              <a:rPr lang="de-CH" dirty="0" err="1"/>
              <a:t>sono</a:t>
            </a:r>
            <a:r>
              <a:rPr lang="de-CH" dirty="0"/>
              <a:t> </a:t>
            </a:r>
            <a:r>
              <a:rPr lang="de-CH" dirty="0" err="1"/>
              <a:t>lesioni</a:t>
            </a:r>
            <a:r>
              <a:rPr lang="de-CH" dirty="0"/>
              <a:t> </a:t>
            </a:r>
            <a:r>
              <a:rPr lang="de-CH" dirty="0" err="1"/>
              <a:t>particolarmente</a:t>
            </a:r>
            <a:r>
              <a:rPr lang="de-CH" dirty="0"/>
              <a:t> </a:t>
            </a:r>
            <a:r>
              <a:rPr lang="de-CH" dirty="0" err="1"/>
              <a:t>frequenti</a:t>
            </a:r>
            <a:r>
              <a:rPr lang="de-CH" dirty="0"/>
              <a:t>?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CH" dirty="0" err="1"/>
              <a:t>Quali</a:t>
            </a:r>
            <a:r>
              <a:rPr lang="de-CH" dirty="0"/>
              <a:t> </a:t>
            </a:r>
            <a:r>
              <a:rPr lang="de-CH" dirty="0" err="1"/>
              <a:t>parti</a:t>
            </a:r>
            <a:r>
              <a:rPr lang="de-CH" dirty="0"/>
              <a:t> del </a:t>
            </a:r>
            <a:r>
              <a:rPr lang="de-CH" dirty="0" err="1"/>
              <a:t>corpo</a:t>
            </a:r>
            <a:r>
              <a:rPr lang="de-CH" dirty="0"/>
              <a:t> </a:t>
            </a:r>
            <a:r>
              <a:rPr lang="de-CH" dirty="0" err="1"/>
              <a:t>sono</a:t>
            </a:r>
            <a:r>
              <a:rPr lang="de-CH" dirty="0"/>
              <a:t> </a:t>
            </a:r>
            <a:r>
              <a:rPr lang="de-CH" dirty="0" err="1"/>
              <a:t>colpite</a:t>
            </a:r>
            <a:r>
              <a:rPr lang="de-CH" dirty="0"/>
              <a:t>?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CH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de-CH" dirty="0"/>
              <a:t>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de-CH" dirty="0" err="1"/>
              <a:t>Effettuare</a:t>
            </a:r>
            <a:r>
              <a:rPr lang="de-CH" dirty="0"/>
              <a:t> </a:t>
            </a:r>
            <a:r>
              <a:rPr lang="de-CH" dirty="0" err="1"/>
              <a:t>l'analisi</a:t>
            </a:r>
            <a:r>
              <a:rPr lang="de-CH" dirty="0"/>
              <a:t> </a:t>
            </a:r>
            <a:r>
              <a:rPr lang="de-CH" dirty="0" err="1"/>
              <a:t>degli</a:t>
            </a:r>
            <a:r>
              <a:rPr lang="de-CH" dirty="0"/>
              <a:t> </a:t>
            </a:r>
            <a:r>
              <a:rPr lang="de-CH" dirty="0" err="1"/>
              <a:t>incidenti</a:t>
            </a:r>
          </a:p>
        </p:txBody>
      </p:sp>
      <p:pic>
        <p:nvPicPr>
          <p:cNvPr id="6" name="Inhaltsplatzhalter 6">
            <a:extLst>
              <a:ext uri="{FF2B5EF4-FFF2-40B4-BE49-F238E27FC236}">
                <a16:creationId xmlns:a16="http://schemas.microsoft.com/office/drawing/2014/main" id="{8AC38828-2EAD-4F14-A7DA-0D9CDBF34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0016" y="1514427"/>
            <a:ext cx="5472610" cy="4632891"/>
          </a:xfrm>
          <a:prstGeom prst="rect">
            <a:avLst/>
          </a:prstGeom>
          <a:noFill/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9832BC9-5409-4E53-A51D-EB662996540D}"/>
              </a:ext>
            </a:extLst>
          </p:cNvPr>
          <p:cNvSpPr/>
          <p:nvPr/>
        </p:nvSpPr>
        <p:spPr>
          <a:xfrm>
            <a:off x="9828984" y="1487072"/>
            <a:ext cx="1645207" cy="158417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9CC1DDF-D4E9-4DF7-8783-CD68F2FC9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6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B2369ED-61EF-455F-89E3-4D3D0FFE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en-US" dirty="0"/>
              <a:t>Action 1 – </a:t>
            </a:r>
            <a:r>
              <a:rPr lang="en-US" dirty="0" err="1"/>
              <a:t>pagina</a:t>
            </a:r>
            <a:r>
              <a:rPr lang="en-US" dirty="0"/>
              <a:t> 13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2D523D-3326-45E8-A7F7-E5FFDF1B9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96" y="1484784"/>
            <a:ext cx="6620690" cy="469217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Raccogliere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dati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informazioni</a:t>
            </a:r>
            <a:endParaRPr lang="en-US" dirty="0">
              <a:solidFill>
                <a:srgbClr val="000000"/>
              </a:solidFill>
            </a:endParaRPr>
          </a:p>
          <a:p>
            <a:pPr marL="61404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CH" dirty="0"/>
              <a:t>Status </a:t>
            </a:r>
            <a:r>
              <a:rPr lang="de-CH" dirty="0" err="1"/>
              <a:t>dell'UPI</a:t>
            </a:r>
            <a:r>
              <a:rPr lang="de-CH" dirty="0"/>
              <a:t> (tutte le </a:t>
            </a:r>
            <a:r>
              <a:rPr lang="de-CH" dirty="0" err="1"/>
              <a:t>statistiche</a:t>
            </a:r>
            <a:r>
              <a:rPr lang="de-CH" dirty="0"/>
              <a:t> </a:t>
            </a:r>
            <a:r>
              <a:rPr lang="de-CH" dirty="0" err="1"/>
              <a:t>degli</a:t>
            </a:r>
            <a:r>
              <a:rPr lang="de-CH" dirty="0"/>
              <a:t> </a:t>
            </a:r>
            <a:r>
              <a:rPr lang="de-CH" dirty="0" err="1"/>
              <a:t>infortuni</a:t>
            </a:r>
            <a:r>
              <a:rPr lang="de-CH" dirty="0"/>
              <a:t> non </a:t>
            </a:r>
            <a:r>
              <a:rPr lang="de-CH" dirty="0" err="1"/>
              <a:t>professionali</a:t>
            </a:r>
            <a:r>
              <a:rPr lang="de-CH" dirty="0"/>
              <a:t> della Svizzera)</a:t>
            </a:r>
          </a:p>
          <a:p>
            <a:pPr marL="271145" lvl="1" indent="0">
              <a:buClr>
                <a:schemeClr val="accent1">
                  <a:lumMod val="50000"/>
                </a:schemeClr>
              </a:buClr>
              <a:buNone/>
            </a:pPr>
            <a:endParaRPr lang="de-CH" dirty="0"/>
          </a:p>
          <a:p>
            <a:pPr marL="61404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CH" dirty="0"/>
          </a:p>
          <a:p>
            <a:pPr marL="61404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CH" dirty="0" err="1"/>
              <a:t>Consigli</a:t>
            </a:r>
            <a:r>
              <a:rPr lang="de-CH" dirty="0"/>
              <a:t> Sport </a:t>
            </a:r>
            <a:r>
              <a:rPr lang="de-CH" dirty="0" err="1"/>
              <a:t>dell'UPI</a:t>
            </a:r>
            <a:r>
              <a:rPr lang="de-CH" dirty="0"/>
              <a:t>: </a:t>
            </a:r>
            <a:r>
              <a:rPr lang="de-CH" dirty="0">
                <a:hlinkClick r:id="rId2"/>
              </a:rPr>
              <a:t>https://www.bfu.ch/it/sport-e-movimento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51DED2-E8A0-449A-B8EF-996562D1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5B6C65F-F5FD-4957-80BD-E61824987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un'analisi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incidenti</a:t>
            </a:r>
            <a:r>
              <a:rPr lang="en-US" dirty="0"/>
              <a:t> per la propria </a:t>
            </a:r>
            <a:r>
              <a:rPr lang="en-US" dirty="0" err="1"/>
              <a:t>disciplina</a:t>
            </a:r>
            <a:r>
              <a:rPr lang="en-US" dirty="0"/>
              <a:t> 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1CE047-4803-4D4D-9320-9E63E47DB7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-200" r="54687" b="200"/>
          <a:stretch/>
        </p:blipFill>
        <p:spPr>
          <a:xfrm>
            <a:off x="1095210" y="2884926"/>
            <a:ext cx="3018864" cy="1083815"/>
          </a:xfrm>
          <a:prstGeom prst="rect">
            <a:avLst/>
          </a:prstGeom>
        </p:spPr>
      </p:pic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640D3D5F-F38E-47EE-B2C1-E1CC067BE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4374" y="235627"/>
            <a:ext cx="1656184" cy="1402058"/>
          </a:xfrm>
          <a:prstGeom prst="rect">
            <a:avLst/>
          </a:prstGeom>
          <a:noFill/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2718804-A965-45AB-B65B-09AEDD5A6AAB}"/>
              </a:ext>
            </a:extLst>
          </p:cNvPr>
          <p:cNvSpPr/>
          <p:nvPr/>
        </p:nvSpPr>
        <p:spPr>
          <a:xfrm>
            <a:off x="11431847" y="208538"/>
            <a:ext cx="497891" cy="49812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AABCD0F-1DEA-4428-810B-4129069849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9" t="-8" r="25105" b="8"/>
          <a:stretch/>
        </p:blipFill>
        <p:spPr>
          <a:xfrm>
            <a:off x="1048038" y="4847003"/>
            <a:ext cx="3116836" cy="1329852"/>
          </a:xfrm>
          <a:prstGeom prst="rect">
            <a:avLst/>
          </a:prstGeom>
        </p:spPr>
      </p:pic>
      <p:pic>
        <p:nvPicPr>
          <p:cNvPr id="15" name="Inhaltsplatzhalter 8">
            <a:extLst>
              <a:ext uri="{FF2B5EF4-FFF2-40B4-BE49-F238E27FC236}">
                <a16:creationId xmlns:a16="http://schemas.microsoft.com/office/drawing/2014/main" id="{10830220-E9FB-48C6-9769-639EECE32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0786">
            <a:off x="7800878" y="2322564"/>
            <a:ext cx="2680794" cy="3890798"/>
          </a:xfrm>
          <a:prstGeom prst="rect">
            <a:avLst/>
          </a:prstGeom>
          <a:noFill/>
          <a:effectLst>
            <a:outerShdw blurRad="50800" dist="317500" dir="2700000" algn="tl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8415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B4C03377-D068-4A93-9043-12FDF98FA847}" vid="{A469706B-F2AE-45D7-BD11-3236737D3DC7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0" ma:contentTypeDescription="Ein neues Dokument erstellen." ma:contentTypeScope="" ma:versionID="6b075b2c06d4ca0ec97ca1e71debe10d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0261466ba9e3183a3404174fa334227b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D4C354-9722-4204-8F82-D85591A695E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bb4941f2-48be-4bb0-a3d9-a0ff0057a96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FEBCF7-F912-4718-891F-5B8F91E84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B77608-9F85-49B7-8A2B-980138C57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1271</Words>
  <Application>Microsoft Office PowerPoint</Application>
  <PresentationFormat>Breitbild</PresentationFormat>
  <Paragraphs>178</Paragraphs>
  <Slides>20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BFU Suisse</vt:lpstr>
      <vt:lpstr>BFU Suisse </vt:lpstr>
      <vt:lpstr>BFU Suisse Medium</vt:lpstr>
      <vt:lpstr>Suisse Int'l</vt:lpstr>
      <vt:lpstr>Design bfu</vt:lpstr>
      <vt:lpstr>«Prevenzione degli infortuni nello sport per adulti»</vt:lpstr>
      <vt:lpstr>Obiettivi della lezione</vt:lpstr>
      <vt:lpstr>PowerPoint-Präsentation</vt:lpstr>
      <vt:lpstr>Modo sistematico</vt:lpstr>
      <vt:lpstr>Modo sistematico</vt:lpstr>
      <vt:lpstr>PowerPoint-Präsentation</vt:lpstr>
      <vt:lpstr>Action 1 – pagina 13</vt:lpstr>
      <vt:lpstr>1 Che cosa può succedere? p. 6/7</vt:lpstr>
      <vt:lpstr>Action 1 – pagina 13</vt:lpstr>
      <vt:lpstr>2 Perché può succedere? p. 8/9</vt:lpstr>
      <vt:lpstr>Action 2 – pagina 14</vt:lpstr>
      <vt:lpstr>«A causare l'incidente è spesso una combinazione di fattori di rischio comportamentali e strutturali.»</vt:lpstr>
      <vt:lpstr>3 Come si può prevenire? p. 10/11</vt:lpstr>
      <vt:lpstr>Action 3 – pagina 15</vt:lpstr>
      <vt:lpstr>Action 4 – pagina 16</vt:lpstr>
      <vt:lpstr>Conclusione: un (mini) concetto di prevenzione degli infortuni per la lezione</vt:lpstr>
      <vt:lpstr>Allenamento dai 50 anni </vt:lpstr>
      <vt:lpstr>www.camminaresicuri.ch</vt:lpstr>
      <vt:lpstr>www.camminaresicuri.ch</vt:lpstr>
      <vt:lpstr>Grazie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Unfallprävention im Erwachsenensport</dc:title>
  <dc:creator>Pfenninger Barbara</dc:creator>
  <cp:lastModifiedBy>Pfenninger Barbara</cp:lastModifiedBy>
  <cp:revision>5</cp:revision>
  <cp:lastPrinted>2019-03-22T15:02:17Z</cp:lastPrinted>
  <dcterms:created xsi:type="dcterms:W3CDTF">2020-07-09T07:21:58Z</dcterms:created>
  <dcterms:modified xsi:type="dcterms:W3CDTF">2021-05-03T13:00:10Z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</Properties>
</file>