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9" r:id="rId2"/>
  </p:sldMasterIdLst>
  <p:notesMasterIdLst>
    <p:notesMasterId r:id="rId29"/>
  </p:notesMasterIdLst>
  <p:handoutMasterIdLst>
    <p:handoutMasterId r:id="rId30"/>
  </p:handoutMasterIdLst>
  <p:sldIdLst>
    <p:sldId id="343" r:id="rId3"/>
    <p:sldId id="418" r:id="rId4"/>
    <p:sldId id="414" r:id="rId5"/>
    <p:sldId id="415" r:id="rId6"/>
    <p:sldId id="416" r:id="rId7"/>
    <p:sldId id="417" r:id="rId8"/>
    <p:sldId id="424" r:id="rId9"/>
    <p:sldId id="401" r:id="rId10"/>
    <p:sldId id="402" r:id="rId11"/>
    <p:sldId id="420" r:id="rId12"/>
    <p:sldId id="426" r:id="rId13"/>
    <p:sldId id="347" r:id="rId14"/>
    <p:sldId id="386" r:id="rId15"/>
    <p:sldId id="376" r:id="rId16"/>
    <p:sldId id="427" r:id="rId17"/>
    <p:sldId id="392" r:id="rId18"/>
    <p:sldId id="429" r:id="rId19"/>
    <p:sldId id="425" r:id="rId20"/>
    <p:sldId id="430" r:id="rId21"/>
    <p:sldId id="431" r:id="rId22"/>
    <p:sldId id="432" r:id="rId23"/>
    <p:sldId id="336" r:id="rId24"/>
    <p:sldId id="398" r:id="rId25"/>
    <p:sldId id="413" r:id="rId26"/>
    <p:sldId id="410" r:id="rId27"/>
    <p:sldId id="348" r:id="rId28"/>
  </p:sldIdLst>
  <p:sldSz cx="12192000" cy="6858000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otz Annette BASPO" initials="NAB" lastIdx="3" clrIdx="6">
    <p:extLst>
      <p:ext uri="{19B8F6BF-5375-455C-9EA6-DF929625EA0E}">
        <p15:presenceInfo xmlns:p15="http://schemas.microsoft.com/office/powerpoint/2012/main" userId="Notz Annette BASPO" providerId="None"/>
      </p:ext>
    </p:extLst>
  </p:cmAuthor>
  <p:cmAuthor id="1" name="Hartmann Andrea BASPO" initials="aha" lastIdx="1" clrIdx="0"/>
  <p:cmAuthor id="8" name="Weber Pierre-André BASPO" initials="WPB" lastIdx="7" clrIdx="7">
    <p:extLst>
      <p:ext uri="{19B8F6BF-5375-455C-9EA6-DF929625EA0E}">
        <p15:presenceInfo xmlns:p15="http://schemas.microsoft.com/office/powerpoint/2012/main" userId="Weber Pierre-André BASPO" providerId="None"/>
      </p:ext>
    </p:extLst>
  </p:cmAuthor>
  <p:cmAuthor id="2" name="Daniel Käsermann" initials="DK" lastIdx="5" clrIdx="1">
    <p:extLst>
      <p:ext uri="{19B8F6BF-5375-455C-9EA6-DF929625EA0E}">
        <p15:presenceInfo xmlns:p15="http://schemas.microsoft.com/office/powerpoint/2012/main" userId="2d2c87348a7a86ec" providerId="Windows Live"/>
      </p:ext>
    </p:extLst>
  </p:cmAuthor>
  <p:cmAuthor id="9" name="Poma Cristina BASPO" initials="PCB" lastIdx="1" clrIdx="10">
    <p:extLst>
      <p:ext uri="{19B8F6BF-5375-455C-9EA6-DF929625EA0E}">
        <p15:presenceInfo xmlns:p15="http://schemas.microsoft.com/office/powerpoint/2012/main" userId="Poma Cristina BASPO" providerId="None"/>
      </p:ext>
    </p:extLst>
  </p:cmAuthor>
  <p:cmAuthor id="3" name="Beuchat Christiane BASPO" initials="BCB" lastIdx="34" clrIdx="8">
    <p:extLst>
      <p:ext uri="{19B8F6BF-5375-455C-9EA6-DF929625EA0E}">
        <p15:presenceInfo xmlns:p15="http://schemas.microsoft.com/office/powerpoint/2012/main" userId="Beuchat Christiane BASPO" providerId="None"/>
      </p:ext>
    </p:extLst>
  </p:cmAuthor>
  <p:cmAuthor id="10" name="Wettstein Cornelia BASPO" initials="WCB [2]" lastIdx="2" clrIdx="11">
    <p:extLst>
      <p:ext uri="{19B8F6BF-5375-455C-9EA6-DF929625EA0E}">
        <p15:presenceInfo xmlns:p15="http://schemas.microsoft.com/office/powerpoint/2012/main" userId="S-1-5-21-3993060671-4215906946-993041443-355666" providerId="AD"/>
      </p:ext>
    </p:extLst>
  </p:cmAuthor>
  <p:cmAuthor id="4" name="Wettstein Cornelia BASPO" initials="WCB" lastIdx="9" clrIdx="9">
    <p:extLst>
      <p:ext uri="{19B8F6BF-5375-455C-9EA6-DF929625EA0E}">
        <p15:presenceInfo xmlns:p15="http://schemas.microsoft.com/office/powerpoint/2012/main" userId="Wettstein Cornelia BASPO" providerId="None"/>
      </p:ext>
    </p:extLst>
  </p:cmAuthor>
  <p:cmAuthor id="5" name="Buser Sarina BASPO" initials="sab" lastIdx="31" clrIdx="2">
    <p:extLst>
      <p:ext uri="{19B8F6BF-5375-455C-9EA6-DF929625EA0E}">
        <p15:presenceInfo xmlns:p15="http://schemas.microsoft.com/office/powerpoint/2012/main" userId="Buser Sarina BASPO" providerId="None"/>
      </p:ext>
    </p:extLst>
  </p:cmAuthor>
  <p:cmAuthor id="6" name="Steinegger Andreas BASPO" initials="Ast" lastIdx="46" clrIdx="5">
    <p:extLst>
      <p:ext uri="{19B8F6BF-5375-455C-9EA6-DF929625EA0E}">
        <p15:presenceInfo xmlns:p15="http://schemas.microsoft.com/office/powerpoint/2012/main" userId="Steinegger Andreas BAS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00"/>
    <a:srgbClr val="EA4953"/>
    <a:srgbClr val="3399FF"/>
    <a:srgbClr val="6666FF"/>
    <a:srgbClr val="0099FF"/>
    <a:srgbClr val="CC0000"/>
    <a:srgbClr val="FF3300"/>
    <a:srgbClr val="6699FF"/>
    <a:srgbClr val="CC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68472" autoAdjust="0"/>
  </p:normalViewPr>
  <p:slideViewPr>
    <p:cSldViewPr snapToGrid="0">
      <p:cViewPr varScale="1">
        <p:scale>
          <a:sx n="75" d="100"/>
          <a:sy n="75" d="100"/>
        </p:scale>
        <p:origin x="78" y="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98"/>
    </p:cViewPr>
  </p:sorterViewPr>
  <p:notesViewPr>
    <p:cSldViewPr snapToGrid="0">
      <p:cViewPr varScale="1">
        <p:scale>
          <a:sx n="78" d="100"/>
          <a:sy n="78" d="100"/>
        </p:scale>
        <p:origin x="2040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BASPO-01\U80843703\config\Desktop\EHSM\2023\09.04.01\3_esa%20stelltl%20sich%20vor\Kennzahlen_es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BASPO-01\U80843703\config\Desktop\EHSM\2023\09.04.01\3_esa%20stelltl%20sich%20vor\Kennzahlen_es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BASPO-01\U80843703\config\Desktop\EHSM\2023\09.04.01\3_esa%20stelltl%20sich%20vor\Kennzahlen_es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BASPO-01\U80843703\config\Desktop\EHSM\2023\09.04.01\3_esa%20stelltl%20sich%20vor\Kennzahlen_es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E600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8B4-4DDE-9F22-BA62DD075727}"/>
              </c:ext>
            </c:extLst>
          </c:dPt>
          <c:dPt>
            <c:idx val="1"/>
            <c:bubble3D val="0"/>
            <c:spPr>
              <a:solidFill>
                <a:srgbClr val="8800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B4-4DDE-9F22-BA62DD075727}"/>
              </c:ext>
            </c:extLst>
          </c:dPt>
          <c:cat>
            <c:strRef>
              <c:f>Tabelle1!$A$2:$A$3</c:f>
              <c:strCache>
                <c:ptCount val="2"/>
                <c:pt idx="0">
                  <c:v>esa</c:v>
                </c:pt>
                <c:pt idx="1">
                  <c:v>J+S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100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4-4DDE-9F22-BA62DD075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Kurse!$A$2:$A$7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Kurse!$B$2:$B$7</c:f>
              <c:numCache>
                <c:formatCode>General</c:formatCode>
                <c:ptCount val="6"/>
                <c:pt idx="0">
                  <c:v>458</c:v>
                </c:pt>
                <c:pt idx="1">
                  <c:v>438</c:v>
                </c:pt>
                <c:pt idx="2">
                  <c:v>477</c:v>
                </c:pt>
                <c:pt idx="3">
                  <c:v>257</c:v>
                </c:pt>
                <c:pt idx="4">
                  <c:v>431</c:v>
                </c:pt>
                <c:pt idx="5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C-45AF-B7D0-2B7200295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225648"/>
        <c:axId val="1117227312"/>
      </c:barChart>
      <c:catAx>
        <c:axId val="111722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7227312"/>
        <c:crosses val="autoZero"/>
        <c:auto val="1"/>
        <c:lblAlgn val="ctr"/>
        <c:lblOffset val="100"/>
        <c:noMultiLvlLbl val="0"/>
      </c:catAx>
      <c:valAx>
        <c:axId val="111722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722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95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TN!$A$2:$A$7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TN!$B$2:$B$7</c:f>
              <c:numCache>
                <c:formatCode>General</c:formatCode>
                <c:ptCount val="6"/>
                <c:pt idx="0">
                  <c:v>6125</c:v>
                </c:pt>
                <c:pt idx="1">
                  <c:v>6154</c:v>
                </c:pt>
                <c:pt idx="2">
                  <c:v>6709</c:v>
                </c:pt>
                <c:pt idx="3">
                  <c:v>3672</c:v>
                </c:pt>
                <c:pt idx="4">
                  <c:v>6287</c:v>
                </c:pt>
                <c:pt idx="5">
                  <c:v>4483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C-45CF-B884-946FCBDCE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900608"/>
        <c:axId val="1189901856"/>
      </c:barChart>
      <c:catAx>
        <c:axId val="118990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9901856"/>
        <c:crosses val="autoZero"/>
        <c:auto val="1"/>
        <c:lblAlgn val="ctr"/>
        <c:lblOffset val="100"/>
        <c:noMultiLvlLbl val="0"/>
      </c:catAx>
      <c:valAx>
        <c:axId val="11899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990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95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Anerkennung!$B$2</c:f>
              <c:strCache>
                <c:ptCount val="1"/>
                <c:pt idx="0">
                  <c:v>Leiter/innen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Anerkennung!$A$3:$A$8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Anerkennung!$B$3:$B$8</c:f>
              <c:numCache>
                <c:formatCode>General</c:formatCode>
                <c:ptCount val="6"/>
                <c:pt idx="0">
                  <c:v>9611</c:v>
                </c:pt>
                <c:pt idx="1">
                  <c:v>9784</c:v>
                </c:pt>
                <c:pt idx="2">
                  <c:v>10146</c:v>
                </c:pt>
                <c:pt idx="3">
                  <c:v>8195</c:v>
                </c:pt>
                <c:pt idx="5">
                  <c:v>9774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B-4FC2-8FB2-57EE506FB967}"/>
            </c:ext>
          </c:extLst>
        </c:ser>
        <c:ser>
          <c:idx val="1"/>
          <c:order val="1"/>
          <c:tx>
            <c:strRef>
              <c:f>Anerkennung!$C$2</c:f>
              <c:strCache>
                <c:ptCount val="1"/>
                <c:pt idx="0">
                  <c:v>Expert/innen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Anerkennung!$A$3:$A$8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Anerkennung!$C$3:$C$8</c:f>
              <c:numCache>
                <c:formatCode>General</c:formatCode>
                <c:ptCount val="6"/>
                <c:pt idx="0">
                  <c:v>550</c:v>
                </c:pt>
                <c:pt idx="1">
                  <c:v>592</c:v>
                </c:pt>
                <c:pt idx="2">
                  <c:v>621</c:v>
                </c:pt>
                <c:pt idx="3">
                  <c:v>501</c:v>
                </c:pt>
                <c:pt idx="5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5B-4FC2-8FB2-57EE506FB9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4516992"/>
        <c:axId val="1114517408"/>
      </c:barChart>
      <c:catAx>
        <c:axId val="11145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4517408"/>
        <c:crosses val="autoZero"/>
        <c:auto val="1"/>
        <c:lblAlgn val="ctr"/>
        <c:lblOffset val="100"/>
        <c:noMultiLvlLbl val="0"/>
      </c:catAx>
      <c:valAx>
        <c:axId val="111451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451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95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MannFrau!$B$2</c:f>
              <c:strCache>
                <c:ptCount val="1"/>
                <c:pt idx="0">
                  <c:v>Frauen in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MannFrau!$A$3:$A$9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MannFrau!$B$3:$B$9</c:f>
              <c:numCache>
                <c:formatCode>General</c:formatCode>
                <c:ptCount val="7"/>
                <c:pt idx="0">
                  <c:v>76</c:v>
                </c:pt>
                <c:pt idx="1">
                  <c:v>75</c:v>
                </c:pt>
                <c:pt idx="2">
                  <c:v>75</c:v>
                </c:pt>
                <c:pt idx="3">
                  <c:v>68</c:v>
                </c:pt>
                <c:pt idx="4">
                  <c:v>59</c:v>
                </c:pt>
                <c:pt idx="5">
                  <c:v>66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1-48DB-9E64-9D739123E505}"/>
            </c:ext>
          </c:extLst>
        </c:ser>
        <c:ser>
          <c:idx val="1"/>
          <c:order val="1"/>
          <c:tx>
            <c:strRef>
              <c:f>MannFrau!$C$2</c:f>
              <c:strCache>
                <c:ptCount val="1"/>
                <c:pt idx="0">
                  <c:v>Männer 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MannFrau!$A$3:$A$9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MannFrau!$C$3:$C$9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25</c:v>
                </c:pt>
                <c:pt idx="3">
                  <c:v>32</c:v>
                </c:pt>
                <c:pt idx="4">
                  <c:v>41</c:v>
                </c:pt>
                <c:pt idx="5">
                  <c:v>34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1-48DB-9E64-9D739123E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851872"/>
        <c:axId val="1113859776"/>
      </c:barChart>
      <c:catAx>
        <c:axId val="11138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3859776"/>
        <c:crosses val="autoZero"/>
        <c:auto val="1"/>
        <c:lblAlgn val="ctr"/>
        <c:lblOffset val="100"/>
        <c:noMultiLvlLbl val="0"/>
      </c:catAx>
      <c:valAx>
        <c:axId val="111385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385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accent3">
        <a:lumMod val="95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0.5854</cdr:x>
      <cdr:y>0.53928</cdr:y>
    </cdr:from>
    <cdr:to>
      <cdr:x>0.63419</cdr:x>
      <cdr:y>0.88918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32608640-FBE5-4F15-AE52-A2BE6BCA4246}"/>
            </a:ext>
          </a:extLst>
        </cdr:cNvPr>
        <cdr:cNvSpPr txBox="1"/>
      </cdr:nvSpPr>
      <cdr:spPr>
        <a:xfrm xmlns:a="http://schemas.openxmlformats.org/drawingml/2006/main" rot="16200000">
          <a:off x="5509388" y="3242136"/>
          <a:ext cx="1713053" cy="509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800" dirty="0"/>
            <a:t>Zahlen fehlen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89" cy="5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016" y="0"/>
            <a:ext cx="2896953" cy="5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628"/>
            <a:ext cx="2973189" cy="5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016" y="9393628"/>
            <a:ext cx="2896953" cy="5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372DD5-FD12-418A-9C35-EFD02F5FC1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52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907"/>
            <a:ext cx="4983903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814"/>
            <a:ext cx="294618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6DEA6-2A5B-4FDC-BC8B-8A6783FB139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05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Versione</a:t>
            </a:r>
            <a:r>
              <a:rPr lang="de-CH" dirty="0"/>
              <a:t> 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850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000000"/>
                </a:solidFill>
              </a:rPr>
              <a:t>Con i suoi programmi Sport per i bambini, Sport</a:t>
            </a:r>
            <a:r>
              <a:rPr lang="it-IT" baseline="0" noProof="0" dirty="0">
                <a:solidFill>
                  <a:srgbClr val="000000"/>
                </a:solidFill>
              </a:rPr>
              <a:t> per i giovani e Sport per gli adulti la Confederazione si rivolge a tutte le fasce d’età.</a:t>
            </a:r>
            <a:endParaRPr lang="it-IT" noProof="0" dirty="0">
              <a:solidFill>
                <a:srgbClr val="000000"/>
              </a:solidFill>
            </a:endParaRPr>
          </a:p>
          <a:p>
            <a:r>
              <a:rPr lang="it-IT" baseline="0" noProof="0" dirty="0"/>
              <a:t>Il gruppo di destinatari dello sport degli adulti (da 20 a 100 anni) comprende una fetta molto ampia della popolazione, quindi un pubblico eterogeneo, con esigenze e aspettative molto variate.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97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u="sng" dirty="0" err="1"/>
              <a:t>Strategia</a:t>
            </a:r>
            <a:r>
              <a:rPr lang="de-CH" u="sng" dirty="0"/>
              <a:t> della </a:t>
            </a:r>
            <a:r>
              <a:rPr lang="de-CH" u="sng" dirty="0" err="1"/>
              <a:t>promozione</a:t>
            </a:r>
            <a:r>
              <a:rPr lang="de-CH" u="sng" dirty="0"/>
              <a:t> esa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Confederazione promuove lo sport per gli adulti, sostenendo organizzazioni che offrono corsi di formazione e di perfezionamento per quadri che dirigono un’offerta di attività sportiva per persone in età adulta.</a:t>
            </a:r>
          </a:p>
          <a:p>
            <a:endParaRPr lang="it-IT" sz="1200" b="0" i="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L’UFSPO mette a disposizione dei suoi partner mezzi didattici con i contenuti formativi esa e forma gli esperti esa affinché possano trasmettere correttamente tali contenuti nel quadro dei corsi monitori e dei moduli di formazione continua esa. </a:t>
            </a:r>
            <a:endParaRPr lang="de-CH" baseline="0" dirty="0"/>
          </a:p>
          <a:p>
            <a:endParaRPr lang="de-CH" baseline="0" dirty="0"/>
          </a:p>
          <a:p>
            <a:r>
              <a:rPr lang="it-IT" baseline="0" dirty="0"/>
              <a:t>Lo scopo è fare in modo che in monitori esa realizzino offerte che favoriscono la pratica dello sport  per tutta la vita e ottengono effetti benefici per la società (valorizzazione dello sport ad es. tramite il numero di affiliati a una società, ampliamento dello sport per tutti e riduzione dei costi della salute).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18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04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29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40 </a:t>
            </a:r>
            <a:r>
              <a:rPr lang="fr-FR" sz="1200" dirty="0" err="1"/>
              <a:t>esa-Partnerorganisationen</a:t>
            </a:r>
            <a:r>
              <a:rPr lang="fr-FR" sz="1200" dirty="0"/>
              <a:t>; </a:t>
            </a:r>
            <a:r>
              <a:rPr lang="fr-FR" sz="1200" dirty="0" err="1"/>
              <a:t>davon</a:t>
            </a:r>
            <a:r>
              <a:rPr lang="fr-FR" sz="1200" dirty="0"/>
              <a:t> 26 Partner (67%) </a:t>
            </a:r>
            <a:r>
              <a:rPr lang="fr-FR" sz="1200" dirty="0" err="1"/>
              <a:t>auch</a:t>
            </a:r>
            <a:r>
              <a:rPr lang="fr-FR" sz="1200" dirty="0"/>
              <a:t> </a:t>
            </a:r>
            <a:r>
              <a:rPr lang="fr-FR" sz="1200" dirty="0" err="1"/>
              <a:t>Partnerverbände</a:t>
            </a:r>
            <a:r>
              <a:rPr lang="fr-FR" sz="1200" dirty="0"/>
              <a:t> </a:t>
            </a:r>
            <a:r>
              <a:rPr lang="fr-FR" sz="1200" dirty="0" err="1"/>
              <a:t>bei</a:t>
            </a:r>
            <a:r>
              <a:rPr lang="fr-FR" sz="1200" dirty="0"/>
              <a:t> J+S.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045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02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Zahlen der SAFS fehlen noch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82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58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BASPO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Partnerorganisationen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589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2020</a:t>
            </a:r>
            <a:r>
              <a:rPr lang="fr-FR" baseline="0" dirty="0"/>
              <a:t> </a:t>
            </a:r>
            <a:r>
              <a:rPr lang="fr-FR" baseline="0" dirty="0" err="1"/>
              <a:t>waren</a:t>
            </a:r>
            <a:r>
              <a:rPr lang="fr-FR" baseline="0" dirty="0"/>
              <a:t> 675 Kurse </a:t>
            </a:r>
            <a:r>
              <a:rPr lang="fr-FR" dirty="0" err="1"/>
              <a:t>geplant</a:t>
            </a:r>
            <a:r>
              <a:rPr lang="fr-FR" dirty="0"/>
              <a:t>.</a:t>
            </a:r>
            <a:r>
              <a:rPr lang="fr-FR" baseline="0" dirty="0"/>
              <a:t> </a:t>
            </a:r>
            <a:r>
              <a:rPr lang="fr-FR" baseline="0" dirty="0" err="1"/>
              <a:t>Aufgrund</a:t>
            </a:r>
            <a:r>
              <a:rPr lang="fr-FR" baseline="0" dirty="0"/>
              <a:t> der </a:t>
            </a:r>
            <a:r>
              <a:rPr lang="fr-FR" baseline="0" dirty="0" err="1"/>
              <a:t>Coronapandemie</a:t>
            </a:r>
            <a:r>
              <a:rPr lang="fr-FR" baseline="0" dirty="0"/>
              <a:t> </a:t>
            </a:r>
            <a:r>
              <a:rPr lang="fr-FR" baseline="0" dirty="0" err="1"/>
              <a:t>konnten</a:t>
            </a:r>
            <a:r>
              <a:rPr lang="fr-FR" baseline="0" dirty="0"/>
              <a:t> </a:t>
            </a:r>
            <a:r>
              <a:rPr lang="fr-FR" dirty="0" err="1"/>
              <a:t>davon</a:t>
            </a:r>
            <a:r>
              <a:rPr lang="fr-FR" dirty="0"/>
              <a:t> aber </a:t>
            </a:r>
            <a:r>
              <a:rPr lang="fr-FR" dirty="0" err="1"/>
              <a:t>nur</a:t>
            </a:r>
            <a:r>
              <a:rPr lang="fr-FR" dirty="0"/>
              <a:t> 257 </a:t>
            </a:r>
            <a:r>
              <a:rPr lang="fr-FR" baseline="0" dirty="0"/>
              <a:t>mit 3’672 </a:t>
            </a:r>
            <a:r>
              <a:rPr lang="fr-FR" baseline="0" dirty="0" err="1"/>
              <a:t>Teilnehmenden</a:t>
            </a:r>
            <a:r>
              <a:rPr lang="fr-FR" baseline="0" dirty="0"/>
              <a:t> </a:t>
            </a:r>
            <a:r>
              <a:rPr lang="fr-FR" baseline="0" dirty="0" err="1"/>
              <a:t>durchgeführt</a:t>
            </a:r>
            <a:r>
              <a:rPr lang="fr-FR" baseline="0" dirty="0"/>
              <a:t> </a:t>
            </a:r>
            <a:r>
              <a:rPr lang="fr-FR" baseline="0" dirty="0" err="1"/>
              <a:t>werden</a:t>
            </a:r>
            <a:r>
              <a:rPr lang="fr-FR" baseline="0" dirty="0"/>
              <a:t>. Es </a:t>
            </a:r>
            <a:r>
              <a:rPr lang="fr-FR" baseline="0" dirty="0" err="1"/>
              <a:t>gab</a:t>
            </a:r>
            <a:r>
              <a:rPr lang="fr-FR" baseline="0" dirty="0"/>
              <a:t> </a:t>
            </a:r>
            <a:r>
              <a:rPr lang="fr-FR" baseline="0" dirty="0" err="1"/>
              <a:t>vermehrt</a:t>
            </a:r>
            <a:r>
              <a:rPr lang="fr-FR" baseline="0" dirty="0"/>
              <a:t> </a:t>
            </a:r>
            <a:r>
              <a:rPr lang="fr-FR" baseline="0" dirty="0" err="1"/>
              <a:t>Abmeldungen</a:t>
            </a:r>
            <a:r>
              <a:rPr lang="fr-FR" baseline="0" dirty="0"/>
              <a:t> von </a:t>
            </a:r>
            <a:r>
              <a:rPr lang="fr-FR" baseline="0" dirty="0" err="1"/>
              <a:t>Personen</a:t>
            </a:r>
            <a:r>
              <a:rPr lang="fr-FR" baseline="0" dirty="0"/>
              <a:t> </a:t>
            </a:r>
            <a:r>
              <a:rPr lang="fr-FR" baseline="0" dirty="0" err="1"/>
              <a:t>aus</a:t>
            </a:r>
            <a:r>
              <a:rPr lang="fr-FR" baseline="0" dirty="0"/>
              <a:t> den </a:t>
            </a:r>
            <a:r>
              <a:rPr lang="fr-FR" baseline="0" dirty="0" err="1"/>
              <a:t>Risikogruppen</a:t>
            </a:r>
            <a:r>
              <a:rPr lang="fr-FR" baseline="0" dirty="0"/>
              <a:t> in den </a:t>
            </a:r>
            <a:r>
              <a:rPr lang="fr-FR" baseline="0" dirty="0" err="1"/>
              <a:t>noch</a:t>
            </a:r>
            <a:r>
              <a:rPr lang="fr-FR" baseline="0" dirty="0"/>
              <a:t> </a:t>
            </a:r>
            <a:r>
              <a:rPr lang="fr-FR" baseline="0" dirty="0" err="1"/>
              <a:t>stattfindenden</a:t>
            </a:r>
            <a:r>
              <a:rPr lang="fr-FR" baseline="0" dirty="0"/>
              <a:t> </a:t>
            </a:r>
            <a:r>
              <a:rPr lang="fr-FR" baseline="0" dirty="0" err="1"/>
              <a:t>Kursen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27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033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esa-</a:t>
            </a:r>
            <a:r>
              <a:rPr lang="fr-FR" dirty="0" err="1"/>
              <a:t>Expertinnen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Experten</a:t>
            </a:r>
            <a:r>
              <a:rPr lang="fr-FR" dirty="0"/>
              <a:t> </a:t>
            </a:r>
            <a:r>
              <a:rPr lang="fr-FR" dirty="0" err="1"/>
              <a:t>müssen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Tätigkeit</a:t>
            </a:r>
            <a:r>
              <a:rPr lang="fr-FR" dirty="0"/>
              <a:t> in der esa-</a:t>
            </a:r>
            <a:r>
              <a:rPr lang="fr-FR" dirty="0" err="1"/>
              <a:t>Leiteraus</a:t>
            </a:r>
            <a:r>
              <a:rPr lang="fr-FR" dirty="0"/>
              <a:t>- </a:t>
            </a:r>
            <a:r>
              <a:rPr lang="fr-FR" dirty="0" err="1"/>
              <a:t>und</a:t>
            </a:r>
            <a:r>
              <a:rPr lang="fr-FR" dirty="0"/>
              <a:t> -</a:t>
            </a:r>
            <a:r>
              <a:rPr lang="fr-FR" dirty="0" err="1"/>
              <a:t>weiterbildung</a:t>
            </a:r>
            <a:r>
              <a:rPr lang="fr-FR" dirty="0"/>
              <a:t> in den </a:t>
            </a:r>
            <a:r>
              <a:rPr lang="fr-FR" dirty="0" err="1"/>
              <a:t>letzten</a:t>
            </a:r>
            <a:r>
              <a:rPr lang="fr-FR" dirty="0"/>
              <a:t> </a:t>
            </a:r>
            <a:r>
              <a:rPr lang="fr-FR" dirty="0" err="1"/>
              <a:t>zwei</a:t>
            </a:r>
            <a:r>
              <a:rPr lang="fr-FR" dirty="0"/>
              <a:t> </a:t>
            </a:r>
            <a:r>
              <a:rPr lang="fr-FR" dirty="0" err="1"/>
              <a:t>Jahren</a:t>
            </a:r>
            <a:r>
              <a:rPr lang="fr-FR" dirty="0"/>
              <a:t> </a:t>
            </a:r>
            <a:r>
              <a:rPr lang="fr-FR" dirty="0" err="1"/>
              <a:t>vorweisen</a:t>
            </a:r>
            <a:r>
              <a:rPr lang="fr-FR" dirty="0"/>
              <a:t> </a:t>
            </a:r>
            <a:r>
              <a:rPr lang="fr-FR" dirty="0" err="1"/>
              <a:t>können</a:t>
            </a:r>
            <a:r>
              <a:rPr lang="fr-FR" dirty="0"/>
              <a:t>, </a:t>
            </a:r>
            <a:r>
              <a:rPr lang="fr-FR" dirty="0" err="1"/>
              <a:t>damit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einem</a:t>
            </a:r>
            <a:r>
              <a:rPr lang="fr-FR" dirty="0"/>
              <a:t> </a:t>
            </a:r>
            <a:r>
              <a:rPr lang="fr-FR" dirty="0" err="1"/>
              <a:t>Modul</a:t>
            </a:r>
            <a:r>
              <a:rPr lang="fr-FR" dirty="0"/>
              <a:t> </a:t>
            </a:r>
            <a:r>
              <a:rPr lang="fr-FR" dirty="0" err="1"/>
              <a:t>Fortbildung</a:t>
            </a:r>
            <a:r>
              <a:rPr lang="fr-FR" dirty="0"/>
              <a:t> Experte </a:t>
            </a:r>
            <a:r>
              <a:rPr lang="fr-FR" dirty="0" err="1"/>
              <a:t>zugelassen</a:t>
            </a:r>
            <a:r>
              <a:rPr lang="fr-FR" dirty="0"/>
              <a:t> </a:t>
            </a:r>
            <a:r>
              <a:rPr lang="fr-FR" dirty="0" err="1"/>
              <a:t>werden</a:t>
            </a:r>
            <a:r>
              <a:rPr lang="fr-FR" dirty="0"/>
              <a:t>. </a:t>
            </a:r>
            <a:r>
              <a:rPr lang="fr-FR" dirty="0" err="1"/>
              <a:t>Nur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können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ihre</a:t>
            </a:r>
            <a:r>
              <a:rPr lang="fr-FR" dirty="0"/>
              <a:t> </a:t>
            </a:r>
            <a:r>
              <a:rPr lang="fr-FR" dirty="0" err="1"/>
              <a:t>Expertenanerkennung</a:t>
            </a:r>
            <a:r>
              <a:rPr lang="fr-FR" dirty="0"/>
              <a:t> </a:t>
            </a:r>
            <a:r>
              <a:rPr lang="fr-FR" dirty="0" err="1"/>
              <a:t>erneuern</a:t>
            </a:r>
            <a:r>
              <a:rPr lang="fr-FR" dirty="0"/>
              <a:t> </a:t>
            </a:r>
            <a:r>
              <a:rPr lang="fr-FR" dirty="0" err="1"/>
              <a:t>bzw</a:t>
            </a:r>
            <a:r>
              <a:rPr lang="fr-FR" dirty="0"/>
              <a:t>. </a:t>
            </a:r>
            <a:r>
              <a:rPr lang="fr-FR" dirty="0" err="1"/>
              <a:t>gültig</a:t>
            </a:r>
            <a:r>
              <a:rPr lang="fr-FR" dirty="0"/>
              <a:t> </a:t>
            </a:r>
            <a:r>
              <a:rPr lang="fr-FR" dirty="0" err="1"/>
              <a:t>erhalten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228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Deutliche Steigerung des Männeranteils.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150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La </a:t>
            </a:r>
            <a:r>
              <a:rPr lang="de-CH" dirty="0" err="1"/>
              <a:t>formazione</a:t>
            </a:r>
            <a:r>
              <a:rPr lang="de-CH" dirty="0"/>
              <a:t> e la </a:t>
            </a:r>
            <a:r>
              <a:rPr lang="de-CH" dirty="0" err="1"/>
              <a:t>formazione</a:t>
            </a:r>
            <a:r>
              <a:rPr lang="de-CH" dirty="0"/>
              <a:t> </a:t>
            </a:r>
            <a:r>
              <a:rPr lang="de-CH" dirty="0" err="1"/>
              <a:t>continua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baseline="0" dirty="0"/>
              <a:t> </a:t>
            </a:r>
            <a:r>
              <a:rPr lang="de-CH" baseline="0" dirty="0" err="1"/>
              <a:t>monitori</a:t>
            </a:r>
            <a:r>
              <a:rPr lang="de-CH" baseline="0" dirty="0"/>
              <a:t> esa </a:t>
            </a:r>
            <a:r>
              <a:rPr lang="de-CH" baseline="0" dirty="0" err="1"/>
              <a:t>avviene</a:t>
            </a:r>
            <a:r>
              <a:rPr lang="de-CH" baseline="0" dirty="0"/>
              <a:t> </a:t>
            </a:r>
            <a:r>
              <a:rPr lang="de-CH" baseline="0" dirty="0" err="1"/>
              <a:t>tramite</a:t>
            </a:r>
            <a:r>
              <a:rPr lang="de-CH" baseline="0" dirty="0"/>
              <a:t> le </a:t>
            </a:r>
            <a:r>
              <a:rPr lang="de-CH" baseline="0" dirty="0" err="1"/>
              <a:t>organizzazioni</a:t>
            </a:r>
            <a:r>
              <a:rPr lang="de-CH" baseline="0" dirty="0"/>
              <a:t> </a:t>
            </a:r>
            <a:r>
              <a:rPr lang="de-CH" baseline="0" dirty="0" err="1"/>
              <a:t>partner</a:t>
            </a:r>
            <a:r>
              <a:rPr lang="de-CH" baseline="0" dirty="0"/>
              <a:t> esa. La </a:t>
            </a:r>
            <a:r>
              <a:rPr lang="de-CH" baseline="0" dirty="0" err="1"/>
              <a:t>formazione</a:t>
            </a:r>
            <a:r>
              <a:rPr lang="de-CH" baseline="0" dirty="0"/>
              <a:t> e la </a:t>
            </a:r>
            <a:r>
              <a:rPr lang="de-CH" baseline="0" dirty="0" err="1"/>
              <a:t>formazione</a:t>
            </a:r>
            <a:r>
              <a:rPr lang="de-CH" baseline="0" dirty="0"/>
              <a:t> </a:t>
            </a:r>
            <a:r>
              <a:rPr lang="de-CH" baseline="0" dirty="0" err="1"/>
              <a:t>continua</a:t>
            </a:r>
            <a:r>
              <a:rPr lang="de-CH" baseline="0" dirty="0"/>
              <a:t> </a:t>
            </a:r>
            <a:r>
              <a:rPr lang="de-CH" baseline="0" dirty="0" err="1"/>
              <a:t>degli</a:t>
            </a:r>
            <a:r>
              <a:rPr lang="de-CH" baseline="0" dirty="0"/>
              <a:t> </a:t>
            </a:r>
            <a:r>
              <a:rPr lang="de-CH" baseline="0" dirty="0" err="1"/>
              <a:t>esperti</a:t>
            </a:r>
            <a:r>
              <a:rPr lang="de-CH" baseline="0" dirty="0"/>
              <a:t> esa è di </a:t>
            </a:r>
            <a:r>
              <a:rPr lang="de-CH" baseline="0" dirty="0" err="1"/>
              <a:t>competenza</a:t>
            </a:r>
            <a:r>
              <a:rPr lang="de-CH" baseline="0" dirty="0"/>
              <a:t> </a:t>
            </a:r>
            <a:r>
              <a:rPr lang="de-CH" baseline="0" dirty="0" err="1"/>
              <a:t>dell’UFSPO</a:t>
            </a:r>
            <a:r>
              <a:rPr lang="de-CH" baseline="0" dirty="0"/>
              <a:t>. Per la </a:t>
            </a:r>
            <a:r>
              <a:rPr lang="de-CH" baseline="0" dirty="0" err="1"/>
              <a:t>formazione</a:t>
            </a:r>
            <a:r>
              <a:rPr lang="de-CH" baseline="0" dirty="0"/>
              <a:t> </a:t>
            </a:r>
            <a:r>
              <a:rPr lang="de-CH" baseline="0" dirty="0" err="1"/>
              <a:t>continua</a:t>
            </a:r>
            <a:r>
              <a:rPr lang="de-CH" baseline="0" dirty="0"/>
              <a:t> </a:t>
            </a:r>
            <a:r>
              <a:rPr lang="de-CH" baseline="0" dirty="0" err="1"/>
              <a:t>degli</a:t>
            </a:r>
            <a:r>
              <a:rPr lang="de-CH" baseline="0" dirty="0"/>
              <a:t> </a:t>
            </a:r>
            <a:r>
              <a:rPr lang="de-CH" baseline="0" dirty="0" err="1"/>
              <a:t>esperti</a:t>
            </a:r>
            <a:r>
              <a:rPr lang="de-CH" baseline="0" dirty="0"/>
              <a:t> esa </a:t>
            </a:r>
            <a:r>
              <a:rPr lang="de-CH" baseline="0" dirty="0" err="1"/>
              <a:t>l’UFSPO</a:t>
            </a:r>
            <a:r>
              <a:rPr lang="de-CH" baseline="0" dirty="0"/>
              <a:t> </a:t>
            </a:r>
            <a:r>
              <a:rPr lang="de-CH" baseline="0" dirty="0" err="1"/>
              <a:t>può</a:t>
            </a:r>
            <a:r>
              <a:rPr lang="de-CH" baseline="0" dirty="0"/>
              <a:t> </a:t>
            </a:r>
            <a:r>
              <a:rPr lang="de-CH" baseline="0" dirty="0" err="1"/>
              <a:t>coinvolgere</a:t>
            </a:r>
            <a:r>
              <a:rPr lang="de-CH" baseline="0" dirty="0"/>
              <a:t> i </a:t>
            </a:r>
            <a:r>
              <a:rPr lang="de-CH" baseline="0" dirty="0" err="1"/>
              <a:t>propri</a:t>
            </a:r>
            <a:r>
              <a:rPr lang="de-CH" baseline="0" dirty="0"/>
              <a:t> </a:t>
            </a:r>
            <a:r>
              <a:rPr lang="de-CH" baseline="0" dirty="0" err="1"/>
              <a:t>partner</a:t>
            </a:r>
            <a:r>
              <a:rPr lang="de-CH" baseline="0" dirty="0"/>
              <a:t> o </a:t>
            </a:r>
            <a:r>
              <a:rPr lang="de-CH" baseline="0" dirty="0" err="1"/>
              <a:t>delegarla</a:t>
            </a:r>
            <a:r>
              <a:rPr lang="de-CH" baseline="0" dirty="0"/>
              <a:t> a </a:t>
            </a:r>
            <a:r>
              <a:rPr lang="de-CH" baseline="0" dirty="0" err="1"/>
              <a:t>loro</a:t>
            </a:r>
            <a:r>
              <a:rPr lang="de-CH" baseline="0" dirty="0"/>
              <a:t>. </a:t>
            </a:r>
            <a:r>
              <a:rPr lang="de-CH" baseline="0" dirty="0" err="1"/>
              <a:t>Gli</a:t>
            </a:r>
            <a:r>
              <a:rPr lang="de-CH" baseline="0" dirty="0"/>
              <a:t> </a:t>
            </a:r>
            <a:r>
              <a:rPr lang="de-CH" baseline="0" dirty="0" err="1"/>
              <a:t>esperti</a:t>
            </a:r>
            <a:r>
              <a:rPr lang="de-CH" baseline="0" dirty="0"/>
              <a:t> esa </a:t>
            </a:r>
            <a:r>
              <a:rPr lang="de-CH" baseline="0" dirty="0" err="1"/>
              <a:t>hanno</a:t>
            </a:r>
            <a:r>
              <a:rPr lang="de-CH" baseline="0" dirty="0"/>
              <a:t> la </a:t>
            </a:r>
            <a:r>
              <a:rPr lang="de-CH" baseline="0" dirty="0" err="1"/>
              <a:t>possibilità</a:t>
            </a:r>
            <a:r>
              <a:rPr lang="de-CH" baseline="0" dirty="0"/>
              <a:t> di </a:t>
            </a:r>
            <a:r>
              <a:rPr lang="de-CH" baseline="0" dirty="0" err="1"/>
              <a:t>acquisire</a:t>
            </a:r>
            <a:r>
              <a:rPr lang="de-CH" baseline="0" dirty="0"/>
              <a:t> </a:t>
            </a:r>
            <a:r>
              <a:rPr lang="de-CH" baseline="0" dirty="0" err="1"/>
              <a:t>un</a:t>
            </a:r>
            <a:r>
              <a:rPr lang="de-CH" baseline="0" dirty="0"/>
              <a:t> </a:t>
            </a:r>
            <a:r>
              <a:rPr lang="de-CH" baseline="0" dirty="0" err="1"/>
              <a:t>certificato</a:t>
            </a:r>
            <a:r>
              <a:rPr lang="de-CH" baseline="0" dirty="0"/>
              <a:t> </a:t>
            </a:r>
            <a:r>
              <a:rPr lang="de-CH" baseline="0" dirty="0" err="1"/>
              <a:t>FSEA</a:t>
            </a:r>
            <a:r>
              <a:rPr lang="de-CH" baseline="0" dirty="0"/>
              <a:t> </a:t>
            </a:r>
            <a:r>
              <a:rPr lang="de-CH" baseline="0" dirty="0" err="1"/>
              <a:t>con</a:t>
            </a:r>
            <a:r>
              <a:rPr lang="de-CH" baseline="0" dirty="0"/>
              <a:t> </a:t>
            </a:r>
            <a:r>
              <a:rPr lang="de-CH" baseline="0" dirty="0" err="1"/>
              <a:t>un</a:t>
            </a:r>
            <a:r>
              <a:rPr lang="de-CH" baseline="0" dirty="0"/>
              <a:t> </a:t>
            </a:r>
            <a:r>
              <a:rPr lang="de-CH" baseline="0" dirty="0" err="1"/>
              <a:t>percorso</a:t>
            </a:r>
            <a:r>
              <a:rPr lang="de-CH" baseline="0" dirty="0"/>
              <a:t> </a:t>
            </a:r>
            <a:r>
              <a:rPr lang="de-CH" baseline="0" dirty="0" err="1"/>
              <a:t>accorciato</a:t>
            </a:r>
            <a:r>
              <a:rPr lang="de-CH" baseline="0" dirty="0"/>
              <a:t>. </a:t>
            </a:r>
            <a:r>
              <a:rPr lang="de-CH" baseline="0" dirty="0" err="1"/>
              <a:t>Inoltre</a:t>
            </a:r>
            <a:r>
              <a:rPr lang="de-CH" baseline="0" dirty="0"/>
              <a:t> </a:t>
            </a:r>
            <a:r>
              <a:rPr lang="de-CH" baseline="0" dirty="0" err="1"/>
              <a:t>hanno</a:t>
            </a:r>
            <a:r>
              <a:rPr lang="de-CH" baseline="0" dirty="0"/>
              <a:t> la </a:t>
            </a:r>
            <a:r>
              <a:rPr lang="de-CH" baseline="0" dirty="0" err="1"/>
              <a:t>possibilità</a:t>
            </a:r>
            <a:r>
              <a:rPr lang="de-CH" baseline="0" dirty="0"/>
              <a:t> di </a:t>
            </a:r>
            <a:r>
              <a:rPr lang="de-CH" baseline="0" dirty="0" err="1"/>
              <a:t>assolvere</a:t>
            </a:r>
            <a:r>
              <a:rPr lang="de-CH" baseline="0" dirty="0"/>
              <a:t> la </a:t>
            </a:r>
            <a:r>
              <a:rPr lang="de-CH" baseline="0" dirty="0" err="1"/>
              <a:t>formazione</a:t>
            </a:r>
            <a:r>
              <a:rPr lang="de-CH" baseline="0" dirty="0"/>
              <a:t> </a:t>
            </a:r>
            <a:r>
              <a:rPr lang="de-CH" baseline="0" dirty="0" err="1"/>
              <a:t>continua</a:t>
            </a:r>
            <a:r>
              <a:rPr lang="de-CH" baseline="0" dirty="0"/>
              <a:t> </a:t>
            </a:r>
            <a:r>
              <a:rPr lang="de-CH" baseline="0" dirty="0" err="1"/>
              <a:t>con</a:t>
            </a:r>
            <a:r>
              <a:rPr lang="de-CH" baseline="0" dirty="0"/>
              <a:t> </a:t>
            </a:r>
            <a:r>
              <a:rPr lang="de-CH" baseline="0" dirty="0" err="1"/>
              <a:t>certificato</a:t>
            </a:r>
            <a:r>
              <a:rPr lang="de-CH" baseline="0" dirty="0"/>
              <a:t> «Bewegungsförderung in Alter» (</a:t>
            </a:r>
            <a:r>
              <a:rPr lang="de-CH" baseline="0" dirty="0" err="1"/>
              <a:t>BeFiA</a:t>
            </a:r>
            <a:r>
              <a:rPr lang="de-CH" baseline="0" dirty="0"/>
              <a:t>) </a:t>
            </a:r>
            <a:r>
              <a:rPr lang="de-CH" baseline="0" dirty="0" err="1"/>
              <a:t>presso</a:t>
            </a:r>
            <a:r>
              <a:rPr lang="de-CH" baseline="0" dirty="0"/>
              <a:t> </a:t>
            </a:r>
            <a:r>
              <a:rPr lang="de-CH" baseline="0" dirty="0" err="1"/>
              <a:t>l’Università</a:t>
            </a:r>
            <a:r>
              <a:rPr lang="de-CH" baseline="0" dirty="0"/>
              <a:t> di </a:t>
            </a:r>
            <a:r>
              <a:rPr lang="de-CH" baseline="0" dirty="0" err="1"/>
              <a:t>Basilea</a:t>
            </a:r>
            <a:r>
              <a:rPr lang="de-CH" baseline="0" dirty="0"/>
              <a:t> e di </a:t>
            </a:r>
            <a:r>
              <a:rPr lang="de-CH" baseline="0" dirty="0" err="1"/>
              <a:t>Losanna</a:t>
            </a:r>
            <a:r>
              <a:rPr lang="de-CH" baseline="0" dirty="0"/>
              <a:t>. </a:t>
            </a:r>
            <a:endParaRPr lang="de-CH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826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427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39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Nel 2020 è stato pubblicato lo studio "Sport </a:t>
            </a:r>
            <a:r>
              <a:rPr lang="it-IT" sz="1200" b="0" i="0" u="none" strike="noStrike" kern="1200" baseline="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Schweiz</a:t>
            </a:r>
            <a:r>
              <a:rPr lang="it-IT" sz="1200" b="0" i="0" u="none" strike="noStrike" kern="1200" baseline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2020", che mette in evidenza le domande più importanti sul comportamento sportivo e motorio nonché gli interessi a livello sportivo della popolazione svizzera (</a:t>
            </a:r>
            <a:r>
              <a:rPr lang="it-IT" sz="1200" b="0" i="0" u="none" strike="noStrike" kern="1200" baseline="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Lamprecht</a:t>
            </a:r>
            <a:r>
              <a:rPr lang="it-IT" sz="1200" b="0" i="0" u="none" strike="noStrike" kern="1200" baseline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, Markus, Rahel </a:t>
            </a:r>
            <a:r>
              <a:rPr lang="it-IT" sz="1200" b="0" i="0" u="none" strike="noStrike" kern="1200" baseline="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Bürgi</a:t>
            </a:r>
            <a:r>
              <a:rPr lang="it-IT" sz="1200" b="0" i="0" u="none" strike="noStrike" kern="1200" baseline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e Hanspeter </a:t>
            </a:r>
            <a:r>
              <a:rPr lang="it-IT" sz="1200" b="0" i="0" u="none" strike="noStrike" kern="1200" baseline="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Stamm</a:t>
            </a:r>
            <a:r>
              <a:rPr lang="it-IT" sz="1200" b="0" i="0" u="none" strike="noStrike" kern="1200" baseline="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(2020): Sport Svizzera 2020: Attività sportiva e interesse per lo sport della popolazione svizzera. Macolin: Ufficio federale dello sport UFSPO). Vorremmo condividere con voi alcuni dei risultati di questo studio.</a:t>
            </a:r>
            <a:endParaRPr lang="de-CH" sz="1200" b="0" i="0" u="none" strike="noStrike" kern="1200" baseline="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endParaRPr lang="de-CH" sz="1200" b="0" i="0" u="none" strike="noStrike" kern="1200" baseline="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05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Notiamo con grande piacere che il comportamento sportivo della popolazione svizzera è aumentato nel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2020. Il gruppo della popolazione inattiva si è ridotto passando dal 26% a un soddisfacente 16%. (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Markus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Lamprecht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Rahel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Bürgi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Hanspeter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Stamm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(2020): Sport Svizzera 2020: Attività sportiva e interesse per lo sport della popolazione svizzera.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Macolin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Ufficio federale dello sport UFSPO,</a:t>
            </a:r>
            <a:r>
              <a:rPr lang="it-IT" sz="1200" b="0" i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p.9 è p 13)</a:t>
            </a:r>
            <a:endParaRPr lang="de-CH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703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Uno sviluppo positivo che si riflette anche nelle attività sportive per genere.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Markus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Lamprecht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Rahel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Bürgi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Hanspeter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Stamm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(2020): Sport Svizzera 2020: Attività sportiva e interesse per lo sport della popolazione svizzera.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Macolin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Ufficio federale dello sport UFSPO,</a:t>
            </a:r>
            <a:r>
              <a:rPr lang="it-IT" sz="1200" b="0" i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p. 14</a:t>
            </a:r>
            <a:endParaRPr lang="de-CH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87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Ad eccezione del calcio e dello slittino, tutte le altre discipline presenti in questa tabella sono rappresentate nell’offerta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 calcio ha già manifestato grande interesse nei confronti di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sta elaborando dei contenuti specifici per i vari gruppi target.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75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90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srgbClr val="000000"/>
                </a:solidFill>
              </a:rPr>
              <a:t>La legge sulla promozione dello sport obbliga la Confederazione a prendere misure atte ad aumentare l’attività fisica e </a:t>
            </a:r>
            <a:r>
              <a:rPr lang="it-IT" b="0" noProof="0" dirty="0">
                <a:solidFill>
                  <a:srgbClr val="000000"/>
                </a:solidFill>
              </a:rPr>
              <a:t>sportiva in </a:t>
            </a:r>
            <a:r>
              <a:rPr lang="it-IT" b="1" noProof="0" dirty="0">
                <a:solidFill>
                  <a:srgbClr val="000000"/>
                </a:solidFill>
              </a:rPr>
              <a:t>tutte</a:t>
            </a:r>
            <a:r>
              <a:rPr lang="it-IT" b="0" noProof="0" dirty="0">
                <a:solidFill>
                  <a:srgbClr val="000000"/>
                </a:solidFill>
              </a:rPr>
              <a:t> le fasce</a:t>
            </a:r>
            <a:r>
              <a:rPr lang="it-IT" b="0" baseline="0" noProof="0" dirty="0">
                <a:solidFill>
                  <a:srgbClr val="000000"/>
                </a:solidFill>
              </a:rPr>
              <a:t> d’età.</a:t>
            </a:r>
            <a:endParaRPr lang="it-IT" b="0" noProof="0" dirty="0"/>
          </a:p>
          <a:p>
            <a:r>
              <a:rPr lang="de-CH" baseline="0" dirty="0"/>
              <a:t>.</a:t>
            </a: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08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000000"/>
                </a:solidFill>
              </a:rPr>
              <a:t>Con i suoi programmi Sport per i bambini, Sport</a:t>
            </a:r>
            <a:r>
              <a:rPr lang="it-IT" baseline="0" noProof="0" dirty="0">
                <a:solidFill>
                  <a:srgbClr val="000000"/>
                </a:solidFill>
              </a:rPr>
              <a:t> per i giovani e Sport per gli adulti la Confederazione si rivolge a tutte le fasce d’età.</a:t>
            </a:r>
            <a:endParaRPr lang="it-IT" noProof="0" dirty="0">
              <a:solidFill>
                <a:srgbClr val="000000"/>
              </a:solidFill>
            </a:endParaRPr>
          </a:p>
          <a:p>
            <a:r>
              <a:rPr lang="it-IT" baseline="0" noProof="0" dirty="0"/>
              <a:t>Il gruppo di destinatari dello sport degli adulti (da 20 a 100 anni) comprende una fetta molto ampia della popolazione, quindi un pubblico eterogeneo, con esigenze e aspettative molto variate. </a:t>
            </a:r>
          </a:p>
          <a:p>
            <a:endParaRPr lang="de-CH" dirty="0"/>
          </a:p>
          <a:p>
            <a:endParaRPr lang="de-CH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20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baspo_quer_ohn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3705" y="273796"/>
            <a:ext cx="4876610" cy="681514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1" y="4473575"/>
            <a:ext cx="9251950" cy="360363"/>
          </a:xfrm>
        </p:spPr>
        <p:txBody>
          <a:bodyPr/>
          <a:lstStyle>
            <a:lvl1pPr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020595"/>
            <a:ext cx="9251950" cy="216694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Name Referent einfügen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818" userDrawn="1">
          <p15:clr>
            <a:srgbClr val="FBAE40"/>
          </p15:clr>
        </p15:guide>
        <p15:guide id="3" pos="824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7" pos="66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baspo_quer_ohn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3705" y="273796"/>
            <a:ext cx="4876610" cy="681514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1" y="4473575"/>
            <a:ext cx="9251950" cy="360363"/>
          </a:xfrm>
        </p:spPr>
        <p:txBody>
          <a:bodyPr/>
          <a:lstStyle>
            <a:lvl1pPr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020595"/>
            <a:ext cx="9251950" cy="216694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Name Referent einfügen</a:t>
            </a:r>
          </a:p>
        </p:txBody>
      </p:sp>
      <p:pic>
        <p:nvPicPr>
          <p:cNvPr id="5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95" y="5517232"/>
            <a:ext cx="741092" cy="7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1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>
          <p15:clr>
            <a:srgbClr val="FBAE40"/>
          </p15:clr>
        </p15:guide>
        <p15:guide id="2" orient="horz" pos="2818">
          <p15:clr>
            <a:srgbClr val="FBAE40"/>
          </p15:clr>
        </p15:guide>
        <p15:guide id="3" pos="824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793">
          <p15:clr>
            <a:srgbClr val="FBAE40"/>
          </p15:clr>
        </p15:guide>
        <p15:guide id="6" pos="7401">
          <p15:clr>
            <a:srgbClr val="FBAE40"/>
          </p15:clr>
        </p15:guide>
        <p15:guide id="7" pos="66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08100" y="1341438"/>
            <a:ext cx="104392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419A1CFC-DBE6-9A47-9368-68F3E2FD5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096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24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3929">
          <p15:clr>
            <a:srgbClr val="FBAE40"/>
          </p15:clr>
        </p15:guide>
        <p15:guide id="6" orient="horz" pos="436">
          <p15:clr>
            <a:srgbClr val="FBAE40"/>
          </p15:clr>
        </p15:guide>
        <p15:guide id="7" orient="horz" pos="164">
          <p15:clr>
            <a:srgbClr val="FBAE40"/>
          </p15:clr>
        </p15:guide>
        <p15:guide id="8" orient="horz" pos="8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6"/>
            <a:ext cx="3239999" cy="482441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A3CA1AF6-B4FB-F84D-8ABC-BACD0D1F2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8516767B-A034-6B43-9AAE-4B92C773A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425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2865">
          <p15:clr>
            <a:srgbClr val="FBAE40"/>
          </p15:clr>
        </p15:guide>
        <p15:guide id="5" pos="3046">
          <p15:clr>
            <a:srgbClr val="FBAE40"/>
          </p15:clr>
        </p15:guide>
        <p15:guide id="6" pos="7401">
          <p15:clr>
            <a:srgbClr val="FBAE40"/>
          </p15:clr>
        </p15:guide>
        <p15:guide id="7" orient="horz" pos="3929">
          <p15:clr>
            <a:srgbClr val="FBAE40"/>
          </p15:clr>
        </p15:guide>
        <p15:guide id="8" orient="horz" pos="890">
          <p15:clr>
            <a:srgbClr val="FBAE40"/>
          </p15:clr>
        </p15:guide>
        <p15:guide id="9" orient="horz" pos="436">
          <p15:clr>
            <a:srgbClr val="FBAE40"/>
          </p15:clr>
        </p15:guide>
        <p15:guide id="10" orient="horz" pos="164">
          <p15:clr>
            <a:srgbClr val="FBAE40"/>
          </p15:clr>
        </p15:guide>
        <p15:guide id="11" orient="horz" pos="8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7"/>
            <a:ext cx="3240000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6112062"/>
            <a:ext cx="3240088" cy="12560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56FAB61E-B287-254A-B435-B6229105B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2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2865">
          <p15:clr>
            <a:srgbClr val="FBAE40"/>
          </p15:clr>
        </p15:guide>
        <p15:guide id="5" pos="3046">
          <p15:clr>
            <a:srgbClr val="FBAE40"/>
          </p15:clr>
        </p15:guide>
        <p15:guide id="6" pos="7401">
          <p15:clr>
            <a:srgbClr val="FBAE40"/>
          </p15:clr>
        </p15:guide>
        <p15:guide id="8" orient="horz" pos="890">
          <p15:clr>
            <a:srgbClr val="FBAE40"/>
          </p15:clr>
        </p15:guide>
        <p15:guide id="10" orient="horz" pos="164">
          <p15:clr>
            <a:srgbClr val="FBAE40"/>
          </p15:clr>
        </p15:guide>
        <p15:guide id="11" orient="horz" pos="845">
          <p15:clr>
            <a:srgbClr val="FBAE40"/>
          </p15:clr>
        </p15:guide>
        <p15:guide id="12" orient="horz" pos="3929">
          <p15:clr>
            <a:srgbClr val="FBAE40"/>
          </p15:clr>
        </p15:guide>
        <p15:guide id="13" orient="horz" pos="3816">
          <p15:clr>
            <a:srgbClr val="FBAE40"/>
          </p15:clr>
        </p15:guide>
        <p15:guide id="14" orient="horz" pos="4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1069" y="1340769"/>
            <a:ext cx="507226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5448391" y="1030958"/>
            <a:ext cx="2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6672263" y="1340769"/>
            <a:ext cx="5081587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31DCA418-8E82-7E40-B099-867BD738F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03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21">
          <p15:clr>
            <a:srgbClr val="FBAE40"/>
          </p15:clr>
        </p15:guide>
        <p15:guide id="3" orient="horz" pos="3929">
          <p15:clr>
            <a:srgbClr val="FBAE40"/>
          </p15:clr>
        </p15:guide>
        <p15:guide id="4" orient="horz" pos="890">
          <p15:clr>
            <a:srgbClr val="FBAE40"/>
          </p15:clr>
        </p15:guide>
        <p15:guide id="5" orient="horz" pos="436">
          <p15:clr>
            <a:srgbClr val="FBAE40"/>
          </p15:clr>
        </p15:guide>
        <p15:guide id="7" pos="824">
          <p15:clr>
            <a:srgbClr val="FBAE40"/>
          </p15:clr>
        </p15:guide>
        <p15:guide id="8" pos="7401">
          <p15:clr>
            <a:srgbClr val="FBAE40"/>
          </p15:clr>
        </p15:guide>
        <p15:guide id="9" pos="4203">
          <p15:clr>
            <a:srgbClr val="FBAE40"/>
          </p15:clr>
        </p15:guide>
        <p15:guide id="10" orient="horz" pos="845">
          <p15:clr>
            <a:srgbClr val="FBAE40"/>
          </p15:clr>
        </p15:guide>
        <p15:guide id="11" orient="horz" pos="1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8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A9F048A9-B132-AD4C-8D34-22FC07C36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681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29">
          <p15:clr>
            <a:srgbClr val="FBAE40"/>
          </p15:clr>
        </p15:guide>
        <p15:guide id="6" orient="horz" pos="890">
          <p15:clr>
            <a:srgbClr val="FBAE40"/>
          </p15:clr>
        </p15:guide>
        <p15:guide id="7" orient="horz" pos="436">
          <p15:clr>
            <a:srgbClr val="FBAE40"/>
          </p15:clr>
        </p15:guide>
        <p15:guide id="8" orient="horz" pos="1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6450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129338"/>
            <a:ext cx="10440988" cy="144462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9044BB6C-9600-BE48-BC5D-9BB4E62D0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82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52">
          <p15:clr>
            <a:srgbClr val="FBAE40"/>
          </p15:clr>
        </p15:guide>
        <p15:guide id="6" orient="horz" pos="890">
          <p15:clr>
            <a:srgbClr val="FBAE40"/>
          </p15:clr>
        </p15:guide>
        <p15:guide id="7" orient="horz" pos="436">
          <p15:clr>
            <a:srgbClr val="FBAE40"/>
          </p15:clr>
        </p15:guide>
        <p15:guide id="8" orient="horz" pos="164">
          <p15:clr>
            <a:srgbClr val="FBAE40"/>
          </p15:clr>
        </p15:guide>
        <p15:guide id="9" orient="horz" pos="3816">
          <p15:clr>
            <a:srgbClr val="FBAE40"/>
          </p15:clr>
        </p15:guide>
        <p15:guide id="11" orient="horz" pos="38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de-DE" dirty="0"/>
              <a:t>Medium hinzufügen</a:t>
            </a:r>
          </a:p>
        </p:txBody>
      </p:sp>
    </p:spTree>
    <p:extLst>
      <p:ext uri="{BB962C8B-B14F-4D97-AF65-F5344CB8AC3E}">
        <p14:creationId xmlns:p14="http://schemas.microsoft.com/office/powerpoint/2010/main" val="364065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_Qu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Medium und Quellenverweis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4129" y="6629399"/>
            <a:ext cx="3240088" cy="14119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</p:spTree>
    <p:extLst>
      <p:ext uri="{BB962C8B-B14F-4D97-AF65-F5344CB8AC3E}">
        <p14:creationId xmlns:p14="http://schemas.microsoft.com/office/powerpoint/2010/main" val="117848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08100" y="1341438"/>
            <a:ext cx="104392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419A1CFC-DBE6-9A47-9368-68F3E2FD5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824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3929">
          <p15:clr>
            <a:srgbClr val="FBAE40"/>
          </p15:clr>
        </p15:guide>
        <p15:guide id="6" orient="horz" pos="436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6"/>
            <a:ext cx="3239999" cy="482441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A3CA1AF6-B4FB-F84D-8ABC-BACD0D1F2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8516767B-A034-6B43-9AAE-4B92C773A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824" userDrawn="1">
          <p15:clr>
            <a:srgbClr val="FBAE40"/>
          </p15:clr>
        </p15:guide>
        <p15:guide id="4" pos="2865" userDrawn="1">
          <p15:clr>
            <a:srgbClr val="FBAE40"/>
          </p15:clr>
        </p15:guide>
        <p15:guide id="5" pos="3046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7" orient="horz" pos="3929" userDrawn="1">
          <p15:clr>
            <a:srgbClr val="FBAE40"/>
          </p15:clr>
        </p15:guide>
        <p15:guide id="8" orient="horz" pos="890" userDrawn="1">
          <p15:clr>
            <a:srgbClr val="FBAE40"/>
          </p15:clr>
        </p15:guide>
        <p15:guide id="9" orient="horz" pos="436" userDrawn="1">
          <p15:clr>
            <a:srgbClr val="FBAE40"/>
          </p15:clr>
        </p15:guide>
        <p15:guide id="10" orient="horz" pos="164" userDrawn="1">
          <p15:clr>
            <a:srgbClr val="FBAE40"/>
          </p15:clr>
        </p15:guide>
        <p15:guide id="11" orient="horz" pos="8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7"/>
            <a:ext cx="3240000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6112062"/>
            <a:ext cx="3240088" cy="12560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56FAB61E-B287-254A-B435-B6229105B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2865">
          <p15:clr>
            <a:srgbClr val="FBAE40"/>
          </p15:clr>
        </p15:guide>
        <p15:guide id="5" pos="3046">
          <p15:clr>
            <a:srgbClr val="FBAE40"/>
          </p15:clr>
        </p15:guide>
        <p15:guide id="6" pos="7401">
          <p15:clr>
            <a:srgbClr val="FBAE40"/>
          </p15:clr>
        </p15:guide>
        <p15:guide id="8" orient="horz" pos="890">
          <p15:clr>
            <a:srgbClr val="FBAE40"/>
          </p15:clr>
        </p15:guide>
        <p15:guide id="10" orient="horz" pos="164" userDrawn="1">
          <p15:clr>
            <a:srgbClr val="FBAE40"/>
          </p15:clr>
        </p15:guide>
        <p15:guide id="11" orient="horz" pos="845">
          <p15:clr>
            <a:srgbClr val="FBAE40"/>
          </p15:clr>
        </p15:guide>
        <p15:guide id="12" orient="horz" pos="3929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  <p15:guide id="14" orient="horz" pos="4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1069" y="1340769"/>
            <a:ext cx="507226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5448391" y="1030958"/>
            <a:ext cx="2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6672263" y="1340769"/>
            <a:ext cx="5081587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31DCA418-8E82-7E40-B099-867BD738F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021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7" pos="824" userDrawn="1">
          <p15:clr>
            <a:srgbClr val="FBAE40"/>
          </p15:clr>
        </p15:guide>
        <p15:guide id="8" pos="7401" userDrawn="1">
          <p15:clr>
            <a:srgbClr val="FBAE40"/>
          </p15:clr>
        </p15:guide>
        <p15:guide id="9" pos="4203" userDrawn="1">
          <p15:clr>
            <a:srgbClr val="FBAE40"/>
          </p15:clr>
        </p15:guide>
        <p15:guide id="10" orient="horz" pos="845" userDrawn="1">
          <p15:clr>
            <a:srgbClr val="FBAE40"/>
          </p15:clr>
        </p15:guide>
        <p15:guide id="11" orient="horz" pos="1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8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A9F048A9-B132-AD4C-8D34-22FC07C36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824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929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1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6450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129338"/>
            <a:ext cx="10440988" cy="144462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9044BB6C-9600-BE48-BC5D-9BB4E62D0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890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164" userDrawn="1">
          <p15:clr>
            <a:srgbClr val="FBAE40"/>
          </p15:clr>
        </p15:guide>
        <p15:guide id="9" orient="horz" pos="3816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de-DE" dirty="0"/>
              <a:t>Medium hinzufügen</a:t>
            </a:r>
          </a:p>
        </p:txBody>
      </p:sp>
    </p:spTree>
    <p:extLst>
      <p:ext uri="{BB962C8B-B14F-4D97-AF65-F5344CB8AC3E}">
        <p14:creationId xmlns:p14="http://schemas.microsoft.com/office/powerpoint/2010/main" val="338579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_Qu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Medium und Quellenverweis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4129" y="6629399"/>
            <a:ext cx="3240088" cy="14119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1069" y="1340769"/>
            <a:ext cx="1043801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793823" y="6427788"/>
            <a:ext cx="2976331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</a:pPr>
            <a:fld id="{24C3DF02-6998-4304-A9C5-7AD4448CDCCB}" type="slidenum">
              <a:rPr lang="de-CH" sz="900"/>
              <a:pPr algn="r" eaLnBrk="0" hangingPunct="0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/>
              <a:t> </a:t>
            </a:r>
          </a:p>
        </p:txBody>
      </p:sp>
      <p:pic>
        <p:nvPicPr>
          <p:cNvPr id="15366" name="Picture 6" descr="Logo_col_wappe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484" y="279025"/>
            <a:ext cx="372713" cy="4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316038" y="6384925"/>
            <a:ext cx="10446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sp>
        <p:nvSpPr>
          <p:cNvPr id="15370" name="Rectangle 10" descr="Mastertitelformat bearbeiten" title="Alternativtitel"/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einfügen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219592" y="6383338"/>
            <a:ext cx="52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Bundesamt für Sport BASPO</a:t>
            </a:r>
          </a:p>
          <a:p>
            <a:r>
              <a:rPr lang="de-DE" sz="900" dirty="0"/>
              <a:t>Erwachsenensport Schweiz esa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0" r:id="rId3"/>
    <p:sldLayoutId id="2147483664" r:id="rId4"/>
    <p:sldLayoutId id="2147483662" r:id="rId5"/>
    <p:sldLayoutId id="2147483653" r:id="rId6"/>
    <p:sldLayoutId id="2147483665" r:id="rId7"/>
    <p:sldLayoutId id="2147483657" r:id="rId8"/>
    <p:sldLayoutId id="2147483666" r:id="rId9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20000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1069" y="1340769"/>
            <a:ext cx="1043801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793823" y="6427788"/>
            <a:ext cx="2976331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</a:pPr>
            <a:fld id="{24C3DF02-6998-4304-A9C5-7AD4448CDCCB}" type="slidenum">
              <a:rPr lang="de-CH" sz="900"/>
              <a:pPr algn="r" eaLnBrk="0" hangingPunct="0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/>
              <a:t> </a:t>
            </a:r>
          </a:p>
        </p:txBody>
      </p:sp>
      <p:pic>
        <p:nvPicPr>
          <p:cNvPr id="15366" name="Picture 6" descr="Logo_col_wappe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484" y="279025"/>
            <a:ext cx="372713" cy="4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316038" y="6384925"/>
            <a:ext cx="10446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sp>
        <p:nvSpPr>
          <p:cNvPr id="15370" name="Rectangle 10" descr="Mastertitelformat bearbeiten" title="Alternativtitel"/>
          <p:cNvSpPr>
            <a:spLocks noGrp="1" noChangeArrowheads="1"/>
          </p:cNvSpPr>
          <p:nvPr>
            <p:ph type="title"/>
          </p:nvPr>
        </p:nvSpPr>
        <p:spPr bwMode="auto">
          <a:xfrm>
            <a:off x="1308100" y="252390"/>
            <a:ext cx="10440988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einfügen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219592" y="6383338"/>
            <a:ext cx="52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Bundesamt für Sport BASPO</a:t>
            </a:r>
          </a:p>
          <a:p>
            <a:r>
              <a:rPr lang="de-DE" sz="900" dirty="0" err="1"/>
              <a:t>Jugend+Sport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0980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20000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spo.admin.ch/content/baspo-internet/it/dokumentation/publikationen/sport-schweiz-2020/_jcr_content/contentPar/downloadlist/downloadItems/298_1591281707933.download/Bro_Sport_Schweiz_2020_i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43F187-E4F3-684B-9B49-5C74EB950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8101" y="4390445"/>
            <a:ext cx="9251950" cy="1026680"/>
          </a:xfrm>
        </p:spPr>
        <p:txBody>
          <a:bodyPr/>
          <a:lstStyle/>
          <a:p>
            <a:r>
              <a:rPr lang="de-DE" dirty="0"/>
              <a:t>Sport per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adulti</a:t>
            </a:r>
            <a:r>
              <a:rPr lang="de-DE" dirty="0"/>
              <a:t> </a:t>
            </a:r>
            <a:r>
              <a:rPr lang="de-DE" dirty="0" err="1"/>
              <a:t>Svizzera</a:t>
            </a:r>
            <a:endParaRPr lang="de-DE" dirty="0"/>
          </a:p>
          <a:p>
            <a:pPr eaLnBrk="0" hangingPunct="0"/>
            <a:r>
              <a:rPr lang="de-CH" sz="2400" dirty="0" err="1">
                <a:solidFill>
                  <a:srgbClr val="FFFFFF">
                    <a:lumMod val="50000"/>
                  </a:srgbClr>
                </a:solidFill>
              </a:rPr>
              <a:t>esa</a:t>
            </a:r>
            <a:r>
              <a:rPr lang="de-CH" sz="2400" dirty="0">
                <a:solidFill>
                  <a:srgbClr val="FFFFFF">
                    <a:lumMod val="50000"/>
                  </a:srgbClr>
                </a:solidFill>
              </a:rPr>
              <a:t> si </a:t>
            </a:r>
            <a:r>
              <a:rPr lang="de-CH" sz="2400" dirty="0" err="1">
                <a:solidFill>
                  <a:srgbClr val="FFFFFF">
                    <a:lumMod val="50000"/>
                  </a:srgbClr>
                </a:solidFill>
              </a:rPr>
              <a:t>presenta</a:t>
            </a:r>
            <a:endParaRPr lang="de-CH" sz="2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575729-7086-FF4E-B979-A41FD4EBD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0" hangingPunct="0"/>
            <a:r>
              <a:rPr lang="de-CH" dirty="0" err="1">
                <a:solidFill>
                  <a:srgbClr val="000000"/>
                </a:solidFill>
              </a:rPr>
              <a:t>Relatore</a:t>
            </a:r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DE6F09-C10A-4CDA-9B57-EFE1DFD2A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781781"/>
            <a:ext cx="3203939" cy="19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Gruppo</a:t>
            </a:r>
            <a:r>
              <a:rPr lang="en-US" dirty="0"/>
              <a:t> di </a:t>
            </a:r>
            <a:r>
              <a:rPr lang="en-US" dirty="0" err="1"/>
              <a:t>destinatari</a:t>
            </a:r>
            <a:r>
              <a:rPr lang="en-US" dirty="0"/>
              <a:t> </a:t>
            </a:r>
            <a:r>
              <a:rPr lang="en-US" dirty="0" err="1"/>
              <a:t>nello</a:t>
            </a:r>
            <a:r>
              <a:rPr lang="en-US" dirty="0"/>
              <a:t> sport per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adulti</a:t>
            </a:r>
            <a:endParaRPr lang="de-CH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308100" y="1593705"/>
            <a:ext cx="9681633" cy="1915535"/>
            <a:chOff x="1271134" y="1254255"/>
            <a:chExt cx="7001780" cy="1166683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271134" y="1520825"/>
              <a:ext cx="7001780" cy="900113"/>
            </a:xfrm>
            <a:prstGeom prst="chevron">
              <a:avLst>
                <a:gd name="adj" fmla="val 41550"/>
              </a:avLst>
            </a:prstGeom>
            <a:solidFill>
              <a:srgbClr val="FFC000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e-DE" altLang="de-DE" sz="2400" b="0">
                <a:latin typeface="Times" panose="02020603050405020304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549723" y="1254255"/>
              <a:ext cx="451442" cy="20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20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585827" y="1292804"/>
              <a:ext cx="792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60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8740" y="1275400"/>
              <a:ext cx="7921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40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640944" y="1675767"/>
            <a:ext cx="5780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80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7854" y="3789363"/>
            <a:ext cx="982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Decadi</a:t>
            </a:r>
            <a:r>
              <a:rPr lang="de-CH" b="1" dirty="0"/>
              <a:t> di </a:t>
            </a:r>
            <a:r>
              <a:rPr lang="de-CH" b="1" dirty="0" err="1"/>
              <a:t>vita</a:t>
            </a:r>
            <a:r>
              <a:rPr lang="de-CH" b="1" dirty="0"/>
              <a:t> </a:t>
            </a:r>
            <a:r>
              <a:rPr lang="de-CH" b="1" dirty="0" err="1"/>
              <a:t>dell'OMS</a:t>
            </a:r>
            <a:endParaRPr lang="de-CH" b="1" dirty="0"/>
          </a:p>
          <a:p>
            <a:endParaRPr lang="de-CH" dirty="0"/>
          </a:p>
          <a:p>
            <a:r>
              <a:rPr lang="de-CH" dirty="0" err="1"/>
              <a:t>Seconda</a:t>
            </a:r>
            <a:r>
              <a:rPr lang="de-CH" dirty="0"/>
              <a:t> </a:t>
            </a:r>
            <a:r>
              <a:rPr lang="de-CH" dirty="0" err="1"/>
              <a:t>decade</a:t>
            </a:r>
            <a:r>
              <a:rPr lang="de-CH" dirty="0"/>
              <a:t> di </a:t>
            </a:r>
            <a:r>
              <a:rPr lang="de-CH" dirty="0" err="1"/>
              <a:t>vita</a:t>
            </a:r>
            <a:r>
              <a:rPr lang="de-CH" dirty="0"/>
              <a:t> (</a:t>
            </a:r>
            <a:r>
              <a:rPr lang="de-CH" dirty="0" err="1"/>
              <a:t>andragogia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dirty="0"/>
              <a:t>						 </a:t>
            </a:r>
            <a:r>
              <a:rPr lang="de-CH" dirty="0" err="1"/>
              <a:t>Terza</a:t>
            </a:r>
            <a:r>
              <a:rPr lang="de-CH" dirty="0"/>
              <a:t> </a:t>
            </a:r>
            <a:r>
              <a:rPr lang="de-CH" dirty="0" err="1"/>
              <a:t>decade</a:t>
            </a:r>
            <a:r>
              <a:rPr lang="de-CH" dirty="0"/>
              <a:t> di </a:t>
            </a:r>
            <a:r>
              <a:rPr lang="de-CH" dirty="0" err="1"/>
              <a:t>vita</a:t>
            </a:r>
            <a:r>
              <a:rPr lang="de-CH" dirty="0"/>
              <a:t> (</a:t>
            </a:r>
            <a:r>
              <a:rPr lang="de-CH" dirty="0" err="1"/>
              <a:t>gerontologia</a:t>
            </a:r>
            <a:r>
              <a:rPr lang="de-CH" dirty="0"/>
              <a:t>)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								Quarta </a:t>
            </a:r>
            <a:r>
              <a:rPr lang="de-CH" dirty="0" err="1"/>
              <a:t>decade</a:t>
            </a:r>
            <a:r>
              <a:rPr lang="de-CH" dirty="0"/>
              <a:t> di </a:t>
            </a:r>
            <a:r>
              <a:rPr lang="de-CH" dirty="0" err="1"/>
              <a:t>vita</a:t>
            </a:r>
            <a:endParaRPr lang="de-CH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558198" y="1652229"/>
            <a:ext cx="1095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65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382101" y="1661749"/>
            <a:ext cx="1095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70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915534" y="1670999"/>
            <a:ext cx="898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90+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A196096-2D65-4184-A75C-64B418766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67" y="2116688"/>
            <a:ext cx="2139466" cy="13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 von Erwachsenensport Schweiz esa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ABB46B1-93AD-43CA-A725-9E3490B69C78}"/>
              </a:ext>
            </a:extLst>
          </p:cNvPr>
          <p:cNvGrpSpPr/>
          <p:nvPr/>
        </p:nvGrpSpPr>
        <p:grpSpPr>
          <a:xfrm>
            <a:off x="1009332" y="1454605"/>
            <a:ext cx="10433368" cy="3722839"/>
            <a:chOff x="-955495" y="916044"/>
            <a:chExt cx="10433368" cy="372283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1FC7B41-26CB-41D1-BEAA-084A16E32A75}"/>
                </a:ext>
              </a:extLst>
            </p:cNvPr>
            <p:cNvSpPr/>
            <p:nvPr/>
          </p:nvSpPr>
          <p:spPr>
            <a:xfrm>
              <a:off x="-955495" y="916044"/>
              <a:ext cx="3370289" cy="1682690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5270" rIns="55270" bIns="55272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1400" dirty="0"/>
                <a:t>Viene adottata la </a:t>
              </a:r>
              <a:r>
                <a:rPr lang="it-IT" sz="1400" b="1" dirty="0"/>
                <a:t>concezione per una politica dello sport</a:t>
              </a:r>
              <a:r>
                <a:rPr lang="it-IT" sz="1400" dirty="0"/>
                <a:t> in Svizzera che definisce obiettivi chiari in materia di salute e </a:t>
              </a:r>
              <a:r>
                <a:rPr lang="it-IT" sz="1400" b="1" dirty="0"/>
                <a:t>qualità di vita, formazione, prestazione</a:t>
              </a:r>
              <a:r>
                <a:rPr lang="it-IT" sz="1400" dirty="0"/>
                <a:t>, economia e sostenibilità. </a:t>
              </a:r>
            </a:p>
          </p:txBody>
        </p:sp>
        <p:sp>
          <p:nvSpPr>
            <p:cNvPr id="8" name="Flussdiagramm: Prozess 7">
              <a:extLst>
                <a:ext uri="{FF2B5EF4-FFF2-40B4-BE49-F238E27FC236}">
                  <a16:creationId xmlns:a16="http://schemas.microsoft.com/office/drawing/2014/main" id="{E3CE4E2D-324C-462A-8B96-706F290741EA}"/>
                </a:ext>
              </a:extLst>
            </p:cNvPr>
            <p:cNvSpPr/>
            <p:nvPr/>
          </p:nvSpPr>
          <p:spPr>
            <a:xfrm>
              <a:off x="2038471" y="3856525"/>
              <a:ext cx="2715825" cy="782358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5270" rIns="55270" bIns="55272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/>
                <a:t>Programmi «</a:t>
              </a:r>
              <a:r>
                <a:rPr lang="it-IT" sz="1400" b="1" dirty="0"/>
                <a:t>Sport per gli anziani Svizzera</a:t>
              </a:r>
              <a:r>
                <a:rPr lang="it-IT" sz="1400" dirty="0"/>
                <a:t>» e «</a:t>
              </a:r>
              <a:r>
                <a:rPr lang="it-IT" sz="1400" b="1" dirty="0"/>
                <a:t>Allez Hop</a:t>
              </a:r>
              <a:r>
                <a:rPr lang="it-IT" sz="1400" dirty="0"/>
                <a:t>» destinati esclusivamente allo sport per gli adulti</a:t>
              </a:r>
              <a:endParaRPr lang="de-CH" sz="1400" kern="12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3EA1901-2326-4A11-A2F2-B1E8322E481E}"/>
                </a:ext>
              </a:extLst>
            </p:cNvPr>
            <p:cNvSpPr/>
            <p:nvPr/>
          </p:nvSpPr>
          <p:spPr>
            <a:xfrm>
              <a:off x="4521429" y="1692521"/>
              <a:ext cx="2775213" cy="782358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5270" rIns="55270" bIns="55272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/>
                <a:t>Creazione del </a:t>
              </a:r>
              <a:r>
                <a:rPr lang="it-IT" sz="1400" b="1" dirty="0"/>
                <a:t>programma Sport per gli adulti Svizzera esa</a:t>
              </a:r>
              <a:endParaRPr lang="de-CH" sz="1400" b="1" kern="120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DC95739-94E7-49C4-BE2C-D180FF4B3487}"/>
                </a:ext>
              </a:extLst>
            </p:cNvPr>
            <p:cNvSpPr/>
            <p:nvPr/>
          </p:nvSpPr>
          <p:spPr>
            <a:xfrm>
              <a:off x="7041760" y="3752880"/>
              <a:ext cx="2436113" cy="782358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5271" rIns="55270" bIns="55272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400" dirty="0"/>
                <a:t>Entrata in vigore della nuova </a:t>
              </a:r>
              <a:r>
                <a:rPr lang="it-IT" sz="1400" b="1" dirty="0"/>
                <a:t>legge sulla promozione dello sport</a:t>
              </a:r>
              <a:r>
                <a:rPr lang="it-IT" sz="1400" dirty="0"/>
                <a:t> che conferisce le </a:t>
              </a:r>
              <a:r>
                <a:rPr lang="it-IT" sz="1400" b="1" dirty="0"/>
                <a:t>basi legali a esa</a:t>
              </a:r>
              <a:endParaRPr lang="de-CH" sz="1400" b="1" kern="1200" dirty="0"/>
            </a:p>
          </p:txBody>
        </p:sp>
      </p:grpSp>
      <p:sp>
        <p:nvSpPr>
          <p:cNvPr id="17" name="AutoShape 6">
            <a:extLst>
              <a:ext uri="{FF2B5EF4-FFF2-40B4-BE49-F238E27FC236}">
                <a16:creationId xmlns:a16="http://schemas.microsoft.com/office/drawing/2014/main" id="{55912351-F6FB-4780-80A5-C0F821C0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31" y="3192906"/>
            <a:ext cx="10941738" cy="728262"/>
          </a:xfrm>
          <a:prstGeom prst="chevron">
            <a:avLst>
              <a:gd name="adj" fmla="val 41550"/>
            </a:avLst>
          </a:prstGeom>
          <a:solidFill>
            <a:srgbClr val="E600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b="0">
              <a:latin typeface="Times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766496E-4895-42C6-885F-97A1459420D4}"/>
              </a:ext>
            </a:extLst>
          </p:cNvPr>
          <p:cNvSpPr txBox="1"/>
          <p:nvPr/>
        </p:nvSpPr>
        <p:spPr>
          <a:xfrm>
            <a:off x="1840666" y="3233871"/>
            <a:ext cx="170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30. November 2000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594DC5-7DB6-4B47-872E-494C0ADAF292}"/>
              </a:ext>
            </a:extLst>
          </p:cNvPr>
          <p:cNvSpPr txBox="1"/>
          <p:nvPr/>
        </p:nvSpPr>
        <p:spPr>
          <a:xfrm>
            <a:off x="4838331" y="3372371"/>
            <a:ext cx="118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Bis 2009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807CF5E-26AE-42D2-BB4A-D8175AFEACCB}"/>
              </a:ext>
            </a:extLst>
          </p:cNvPr>
          <p:cNvSpPr txBox="1"/>
          <p:nvPr/>
        </p:nvSpPr>
        <p:spPr>
          <a:xfrm>
            <a:off x="7553133" y="3372370"/>
            <a:ext cx="7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2009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FAC4E04-16F8-480F-AA3C-EDF687A41736}"/>
              </a:ext>
            </a:extLst>
          </p:cNvPr>
          <p:cNvSpPr txBox="1"/>
          <p:nvPr/>
        </p:nvSpPr>
        <p:spPr>
          <a:xfrm>
            <a:off x="9805739" y="3372370"/>
            <a:ext cx="7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2012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8A1A9C5-4AD4-4730-819B-2C8E81712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5" t="-4808" r="4525" b="27621"/>
          <a:stretch/>
        </p:blipFill>
        <p:spPr>
          <a:xfrm>
            <a:off x="1670721" y="3820242"/>
            <a:ext cx="1877572" cy="1315138"/>
          </a:xfrm>
          <a:prstGeom prst="rect">
            <a:avLst/>
          </a:prstGeom>
        </p:spPr>
      </p:pic>
      <p:pic>
        <p:nvPicPr>
          <p:cNvPr id="1026" name="Picture 2" descr="Swiss Karate Federation | Seniorensport">
            <a:extLst>
              <a:ext uri="{FF2B5EF4-FFF2-40B4-BE49-F238E27FC236}">
                <a16:creationId xmlns:a16="http://schemas.microsoft.com/office/drawing/2014/main" id="{AD641130-BD67-42D2-B1E4-538AFB85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4" y="2080169"/>
            <a:ext cx="1426049" cy="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lez Hop Ticino | Losone">
            <a:extLst>
              <a:ext uri="{FF2B5EF4-FFF2-40B4-BE49-F238E27FC236}">
                <a16:creationId xmlns:a16="http://schemas.microsoft.com/office/drawing/2014/main" id="{9705E394-B821-4566-B24A-CFB52F364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9" b="31589"/>
          <a:stretch/>
        </p:blipFill>
        <p:spPr bwMode="auto">
          <a:xfrm>
            <a:off x="4758866" y="2566317"/>
            <a:ext cx="1348146" cy="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E33B838-DF4A-4F58-911D-A5BB984C9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04" y="4291441"/>
            <a:ext cx="1275480" cy="782358"/>
          </a:xfrm>
          <a:prstGeom prst="rect">
            <a:avLst/>
          </a:prstGeom>
        </p:spPr>
      </p:pic>
      <p:pic>
        <p:nvPicPr>
          <p:cNvPr id="1030" name="Picture 6" descr="Paragrafzeichen | §-Zeichen : Definition, Regeln und Beispiele">
            <a:extLst>
              <a:ext uri="{FF2B5EF4-FFF2-40B4-BE49-F238E27FC236}">
                <a16:creationId xmlns:a16="http://schemas.microsoft.com/office/drawing/2014/main" id="{9F46169C-0708-4F96-9501-E52939C31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10578" r="27760" b="11215"/>
          <a:stretch/>
        </p:blipFill>
        <p:spPr bwMode="auto">
          <a:xfrm>
            <a:off x="9770435" y="2166195"/>
            <a:ext cx="727023" cy="8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3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7" t="6353" r="1114" b="543"/>
          <a:stretch/>
        </p:blipFill>
        <p:spPr>
          <a:xfrm>
            <a:off x="6935656" y="260350"/>
            <a:ext cx="4443936" cy="597693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Strategia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promozione</a:t>
            </a:r>
            <a:r>
              <a:rPr lang="fr-FR" dirty="0"/>
              <a:t>  </a:t>
            </a:r>
            <a:r>
              <a:rPr lang="fr-FR" dirty="0" err="1"/>
              <a:t>esa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4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259632" y="1272439"/>
            <a:ext cx="6291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de-CH" altLang="de-DE" sz="1800" b="0" dirty="0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308100" y="252390"/>
            <a:ext cx="10440988" cy="1045437"/>
          </a:xfrm>
        </p:spPr>
        <p:txBody>
          <a:bodyPr/>
          <a:lstStyle/>
          <a:p>
            <a:r>
              <a:rPr lang="fr-CH" dirty="0"/>
              <a:t>Le </a:t>
            </a:r>
            <a:r>
              <a:rPr lang="fr-CH" dirty="0" err="1"/>
              <a:t>attuali</a:t>
            </a:r>
            <a:r>
              <a:rPr lang="fr-CH" dirty="0"/>
              <a:t> </a:t>
            </a:r>
            <a:r>
              <a:rPr lang="fr-CH" dirty="0" err="1"/>
              <a:t>organizzazioni</a:t>
            </a:r>
            <a:r>
              <a:rPr lang="fr-CH" dirty="0"/>
              <a:t> </a:t>
            </a:r>
            <a:r>
              <a:rPr lang="fr-CH" dirty="0" err="1"/>
              <a:t>partner</a:t>
            </a:r>
            <a:r>
              <a:rPr lang="fr-CH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Stato</a:t>
            </a:r>
            <a:r>
              <a:rPr lang="fr-FR" sz="1600" dirty="0"/>
              <a:t> 2024)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08B3AD-502F-44DB-B28E-042442A8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272439"/>
            <a:ext cx="6371452" cy="51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CH" altLang="de-DE" dirty="0" err="1">
                <a:latin typeface="+mn-lt"/>
              </a:rPr>
              <a:t>Federazioni</a:t>
            </a:r>
            <a:endParaRPr lang="de-CH" altLang="de-DE" sz="1800" u="sng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de-CH" altLang="de-DE" sz="1800" b="0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 err="1"/>
              <a:t>Unisanté</a:t>
            </a:r>
            <a:r>
              <a:rPr lang="de-CH" altLang="de-DE" sz="1800" b="0" dirty="0"/>
              <a:t> (Allez Hop </a:t>
            </a:r>
            <a:r>
              <a:rPr lang="de-CH" altLang="de-DE" sz="1800" b="0" dirty="0" err="1"/>
              <a:t>Romandie</a:t>
            </a:r>
            <a:r>
              <a:rPr lang="de-CH" altLang="de-DE" sz="1800" b="0" dirty="0"/>
              <a:t>) 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Allez Hop Ticino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Berufsverband für Gesundheit und Bewegung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Naturfreunde Schweiz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 err="1"/>
              <a:t>PluSport</a:t>
            </a:r>
            <a:r>
              <a:rPr lang="de-CH" altLang="de-DE" sz="1800" b="0" dirty="0"/>
              <a:t> Behindertensport Schweiz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SATUS Schweiz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Schweiz. Paraplegiker Vereinigung (Rollstuhlsport Schweiz)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Schweizer Bergführerverband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Schweiz. Judo &amp; Ju-Jitsu Verband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Schweizerischer Turnverband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Schweizerischer Frauensportverband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Schweizer Wanderwege</a:t>
            </a:r>
          </a:p>
          <a:p>
            <a:pPr>
              <a:spcBef>
                <a:spcPct val="0"/>
              </a:spcBef>
              <a:buNone/>
            </a:pPr>
            <a:r>
              <a:rPr lang="de-CH" altLang="de-DE" sz="1800" b="0" dirty="0"/>
              <a:t>Schweizerische Lebensrettungs-Gesellschaft</a:t>
            </a:r>
          </a:p>
          <a:p>
            <a:pPr eaLnBrk="1" hangingPunct="1">
              <a:spcBef>
                <a:spcPct val="0"/>
              </a:spcBef>
              <a:buNone/>
            </a:pPr>
            <a:endParaRPr lang="de-CH" altLang="de-DE" sz="1800" b="0" dirty="0"/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id="{8E2FEF2A-8C1A-4C9A-A40F-866D21E6D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462" y="1372278"/>
            <a:ext cx="411392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 u="sng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Sport Union Schweiz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swimsports.ch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Swiss </a:t>
            </a:r>
            <a:r>
              <a:rPr lang="de-CH" altLang="de-DE" sz="1800" b="0" dirty="0" err="1"/>
              <a:t>Aquatics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Swiss-Athletics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</a:t>
            </a:r>
            <a:r>
              <a:rPr lang="de-CH" altLang="de-DE" sz="1800" b="0" dirty="0" err="1"/>
              <a:t>Canoe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Karate </a:t>
            </a:r>
            <a:r>
              <a:rPr lang="de-CH" altLang="de-DE" sz="1800" b="0" dirty="0" err="1"/>
              <a:t>Federation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Minigolf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</a:t>
            </a:r>
            <a:r>
              <a:rPr lang="de-CH" altLang="de-DE" sz="1800" b="0" dirty="0" err="1"/>
              <a:t>Sailing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Shooting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Swiss-Ski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Tennis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Swiss University Sports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vitaswiss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3B34C6-97C1-4A31-B3B8-3687065B5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17" y="0"/>
            <a:ext cx="1877572" cy="1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1241868" y="1261684"/>
            <a:ext cx="4052027" cy="38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CH" altLang="de-DE" dirty="0" err="1"/>
              <a:t>Confederazione</a:t>
            </a:r>
            <a:endParaRPr lang="de-CH" altLang="de-DE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fr-CH" altLang="de-DE" sz="1800" b="0" dirty="0" err="1"/>
              <a:t>Formazione</a:t>
            </a:r>
            <a:r>
              <a:rPr lang="fr-CH" altLang="de-DE" sz="1800" b="0" dirty="0"/>
              <a:t> sportive </a:t>
            </a:r>
            <a:r>
              <a:rPr lang="fr-CH" altLang="de-DE" sz="1800" b="0" dirty="0" err="1"/>
              <a:t>nell’esercito</a:t>
            </a:r>
            <a:endParaRPr lang="fr-CH" altLang="de-DE" sz="1800" b="0" dirty="0"/>
          </a:p>
          <a:p>
            <a:pPr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CH" altLang="de-DE" sz="1000" dirty="0">
              <a:latin typeface="+mn-lt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CH" altLang="de-DE" sz="2800" dirty="0" err="1"/>
              <a:t>Cantoni</a:t>
            </a:r>
            <a:endParaRPr lang="fr-CH" altLang="de-DE" sz="2800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 err="1"/>
              <a:t>Basilea</a:t>
            </a:r>
            <a:r>
              <a:rPr lang="de-CH" altLang="de-DE" sz="1800" b="0" dirty="0"/>
              <a:t> </a:t>
            </a:r>
            <a:r>
              <a:rPr lang="de-CH" altLang="de-DE" sz="1800" b="0" dirty="0" err="1"/>
              <a:t>campagna</a:t>
            </a:r>
            <a:br>
              <a:rPr lang="de-CH" altLang="de-DE" sz="1800" b="0" dirty="0"/>
            </a:br>
            <a:r>
              <a:rPr lang="de-CH" altLang="de-DE" sz="1800" b="0" dirty="0" err="1"/>
              <a:t>Lucerna</a:t>
            </a:r>
            <a:endParaRPr lang="de-CH" altLang="de-DE" sz="1800" b="0" dirty="0"/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San Gallo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1800" b="0" dirty="0"/>
              <a:t>Ticino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/>
              <a:t>Uri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de-CH" altLang="de-DE" sz="1800" b="0" dirty="0" err="1"/>
              <a:t>Zurigo</a:t>
            </a: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de-CH" altLang="de-DE" sz="1800" b="0" dirty="0"/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de-CH" altLang="de-DE" sz="1800" b="0" dirty="0"/>
          </a:p>
        </p:txBody>
      </p:sp>
      <p:sp>
        <p:nvSpPr>
          <p:cNvPr id="5" name="Rechteck 4"/>
          <p:cNvSpPr/>
          <p:nvPr/>
        </p:nvSpPr>
        <p:spPr>
          <a:xfrm>
            <a:off x="1241868" y="4919308"/>
            <a:ext cx="4644008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de-CH" altLang="de-DE" sz="2600" b="1" dirty="0" err="1">
                <a:latin typeface="+mn-lt"/>
              </a:rPr>
              <a:t>Fondazioni</a:t>
            </a:r>
            <a:r>
              <a:rPr lang="de-CH" altLang="de-DE" sz="2600" b="1" dirty="0">
                <a:latin typeface="+mn-lt"/>
              </a:rPr>
              <a:t> e </a:t>
            </a:r>
            <a:r>
              <a:rPr lang="de-CH" altLang="de-DE" sz="2600" b="1" dirty="0" err="1">
                <a:latin typeface="+mn-lt"/>
              </a:rPr>
              <a:t>altro</a:t>
            </a:r>
            <a:endParaRPr lang="de-CH" altLang="de-DE" sz="2600" b="1" dirty="0">
              <a:latin typeface="+mn-lt"/>
            </a:endParaRPr>
          </a:p>
          <a:p>
            <a:pPr>
              <a:spcAft>
                <a:spcPts val="300"/>
              </a:spcAft>
            </a:pPr>
            <a:r>
              <a:rPr lang="de-CH" altLang="de-DE" dirty="0"/>
              <a:t>Pro Senectute Schweiz</a:t>
            </a:r>
          </a:p>
          <a:p>
            <a:pPr>
              <a:spcAft>
                <a:spcPts val="300"/>
              </a:spcAft>
            </a:pPr>
            <a:r>
              <a:rPr lang="de-CH" altLang="de-DE" dirty="0"/>
              <a:t>Schweizerisches Polizei-Institut</a:t>
            </a:r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270078" y="216247"/>
            <a:ext cx="10440988" cy="1045437"/>
          </a:xfrm>
        </p:spPr>
        <p:txBody>
          <a:bodyPr/>
          <a:lstStyle/>
          <a:p>
            <a:r>
              <a:rPr lang="fr-CH" dirty="0"/>
              <a:t>Le </a:t>
            </a:r>
            <a:r>
              <a:rPr lang="fr-CH" dirty="0" err="1"/>
              <a:t>attuali</a:t>
            </a:r>
            <a:r>
              <a:rPr lang="fr-CH" dirty="0"/>
              <a:t> </a:t>
            </a:r>
            <a:r>
              <a:rPr lang="fr-CH" dirty="0" err="1"/>
              <a:t>organizzazioni</a:t>
            </a:r>
            <a:r>
              <a:rPr lang="fr-CH" dirty="0"/>
              <a:t> </a:t>
            </a:r>
            <a:r>
              <a:rPr lang="fr-CH" dirty="0" err="1"/>
              <a:t>partner</a:t>
            </a:r>
            <a:r>
              <a:rPr lang="fr-CH" dirty="0"/>
              <a:t> esa </a:t>
            </a:r>
            <a:r>
              <a:rPr lang="fr-FR" sz="1600" dirty="0"/>
              <a:t>(</a:t>
            </a:r>
            <a:r>
              <a:rPr lang="fr-FR" sz="1600" dirty="0" err="1"/>
              <a:t>Stato</a:t>
            </a:r>
            <a:r>
              <a:rPr lang="fr-FR" sz="1600" dirty="0"/>
              <a:t> 2024)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8107" y="1280046"/>
            <a:ext cx="6096000" cy="1992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de-CH" altLang="de-DE" sz="2600" b="1" dirty="0" err="1">
                <a:latin typeface="+mn-lt"/>
              </a:rPr>
              <a:t>Privati</a:t>
            </a:r>
            <a:r>
              <a:rPr lang="de-CH" altLang="de-DE" sz="2600" b="1" dirty="0">
                <a:latin typeface="+mn-lt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altLang="de-DE" dirty="0">
                <a:latin typeface="Arial" panose="020B0604020202020204" pitchFamily="34" charset="0"/>
              </a:rPr>
              <a:t>EWTO-</a:t>
            </a:r>
            <a:r>
              <a:rPr lang="en-US" altLang="de-DE" dirty="0" err="1">
                <a:latin typeface="Arial" panose="020B0604020202020204" pitchFamily="34" charset="0"/>
              </a:rPr>
              <a:t>Schulen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Schweiz</a:t>
            </a:r>
            <a:r>
              <a:rPr lang="en-US" altLang="de-DE" dirty="0">
                <a:latin typeface="Arial" panose="020B0604020202020204" pitchFamily="34" charset="0"/>
              </a:rPr>
              <a:t> GmbH</a:t>
            </a:r>
          </a:p>
          <a:p>
            <a:pPr>
              <a:spcAft>
                <a:spcPts val="300"/>
              </a:spcAft>
            </a:pPr>
            <a:r>
              <a:rPr lang="de-CH" altLang="de-DE" dirty="0">
                <a:latin typeface="Arial" panose="020B0604020202020204" pitchFamily="34" charset="0"/>
              </a:rPr>
              <a:t>Markus </a:t>
            </a:r>
            <a:r>
              <a:rPr lang="de-CH" altLang="de-DE" dirty="0" err="1">
                <a:latin typeface="Arial" panose="020B0604020202020204" pitchFamily="34" charset="0"/>
              </a:rPr>
              <a:t>Ryffel’s</a:t>
            </a:r>
            <a:r>
              <a:rPr lang="de-CH" altLang="de-DE" dirty="0">
                <a:latin typeface="Arial" panose="020B0604020202020204" pitchFamily="34" charset="0"/>
              </a:rPr>
              <a:t> GmbH</a:t>
            </a:r>
            <a:br>
              <a:rPr lang="de-CH" altLang="de-DE" dirty="0">
                <a:latin typeface="Arial" panose="020B0604020202020204" pitchFamily="34" charset="0"/>
              </a:rPr>
            </a:br>
            <a:r>
              <a:rPr lang="de-CH" altLang="de-DE" dirty="0">
                <a:latin typeface="Arial" panose="020B0604020202020204" pitchFamily="34" charset="0"/>
              </a:rPr>
              <a:t>Sport und Prävention Ausbildung Schweiz</a:t>
            </a:r>
          </a:p>
          <a:p>
            <a:pPr marL="147638" indent="-147638">
              <a:spcAft>
                <a:spcPts val="300"/>
              </a:spcAft>
            </a:pPr>
            <a:r>
              <a:rPr lang="en-US" altLang="de-DE" dirty="0">
                <a:latin typeface="Arial" panose="020B0604020202020204" pitchFamily="34" charset="0"/>
              </a:rPr>
              <a:t>Swiss Academy of Fitness &amp; Sports</a:t>
            </a:r>
          </a:p>
          <a:p>
            <a:pPr marL="147638" indent="-147638">
              <a:spcAft>
                <a:spcPts val="300"/>
              </a:spcAft>
            </a:pPr>
            <a:r>
              <a:rPr lang="en-US" altLang="de-DE" dirty="0">
                <a:latin typeface="Arial" panose="020B0604020202020204" pitchFamily="34" charset="0"/>
              </a:rPr>
              <a:t>SC Marketing Consult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548B68-0A5A-47AD-B17A-70E005565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16" y="4651588"/>
            <a:ext cx="1877572" cy="1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</a:t>
            </a:r>
            <a:r>
              <a:rPr lang="fr-CH" dirty="0" err="1"/>
              <a:t>attuali</a:t>
            </a:r>
            <a:r>
              <a:rPr lang="fr-CH" dirty="0"/>
              <a:t> </a:t>
            </a:r>
            <a:r>
              <a:rPr lang="fr-CH" dirty="0" err="1"/>
              <a:t>organizzazioni</a:t>
            </a:r>
            <a:r>
              <a:rPr lang="fr-CH" dirty="0"/>
              <a:t> </a:t>
            </a:r>
            <a:r>
              <a:rPr lang="fr-CH" dirty="0" err="1"/>
              <a:t>partner</a:t>
            </a:r>
            <a:r>
              <a:rPr lang="fr-CH" dirty="0"/>
              <a:t> esa </a:t>
            </a:r>
            <a:r>
              <a:rPr lang="fr-FR" sz="1600" dirty="0"/>
              <a:t>(</a:t>
            </a:r>
            <a:r>
              <a:rPr lang="fr-FR" sz="1600" dirty="0" err="1"/>
              <a:t>Stato</a:t>
            </a:r>
            <a:r>
              <a:rPr lang="fr-FR" sz="1600" dirty="0"/>
              <a:t> 2024)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F99F8E91-4055-4EC7-BB8F-178B2F14BDBD}"/>
              </a:ext>
            </a:extLst>
          </p:cNvPr>
          <p:cNvGraphicFramePr/>
          <p:nvPr/>
        </p:nvGraphicFramePr>
        <p:xfrm>
          <a:off x="15748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19934CE-AE4A-4EE8-9883-273056BEAD86}"/>
              </a:ext>
            </a:extLst>
          </p:cNvPr>
          <p:cNvGrpSpPr/>
          <p:nvPr/>
        </p:nvGrpSpPr>
        <p:grpSpPr>
          <a:xfrm>
            <a:off x="2472423" y="1297827"/>
            <a:ext cx="7247154" cy="4285009"/>
            <a:chOff x="3376207" y="1020619"/>
            <a:chExt cx="7247154" cy="4285009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13940E1D-3105-47F6-9967-6138DB35020D}"/>
                </a:ext>
              </a:extLst>
            </p:cNvPr>
            <p:cNvGraphicFramePr/>
            <p:nvPr/>
          </p:nvGraphicFramePr>
          <p:xfrm>
            <a:off x="3376207" y="2030416"/>
            <a:ext cx="5882807" cy="3275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03C54AB-D2F2-4863-AAEA-3D2E4533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8661" y="4145531"/>
              <a:ext cx="470281" cy="479686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43776744-92DA-4634-9AE3-B88AEB728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052" y="1020619"/>
              <a:ext cx="1089114" cy="668044"/>
            </a:xfrm>
            <a:prstGeom prst="rect">
              <a:avLst/>
            </a:prstGeom>
          </p:spPr>
        </p:pic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916121B0-6BBF-4859-BDEE-A557137A60C7}"/>
                </a:ext>
              </a:extLst>
            </p:cNvPr>
            <p:cNvCxnSpPr/>
            <p:nvPr/>
          </p:nvCxnSpPr>
          <p:spPr>
            <a:xfrm flipH="1" flipV="1">
              <a:off x="7052872" y="2383436"/>
              <a:ext cx="2398426" cy="16489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BBB29897-2B1D-463A-892E-788B10BA12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815" y="4560602"/>
              <a:ext cx="2613199" cy="5510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40A4B9A1-29CA-436E-BCE8-58DC11BABD8B}"/>
                </a:ext>
              </a:extLst>
            </p:cNvPr>
            <p:cNvSpPr txBox="1"/>
            <p:nvPr/>
          </p:nvSpPr>
          <p:spPr>
            <a:xfrm>
              <a:off x="8504241" y="4772474"/>
              <a:ext cx="2119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b="1" dirty="0"/>
                <a:t>27 </a:t>
              </a:r>
              <a:r>
                <a:rPr lang="de-CH" b="1" dirty="0" err="1"/>
                <a:t>anche</a:t>
              </a:r>
              <a:r>
                <a:rPr lang="de-CH" b="1" dirty="0"/>
                <a:t> J+S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BCC8E28-8AEE-41A2-AB5A-3034099D1A5A}"/>
                </a:ext>
              </a:extLst>
            </p:cNvPr>
            <p:cNvSpPr txBox="1"/>
            <p:nvPr/>
          </p:nvSpPr>
          <p:spPr>
            <a:xfrm>
              <a:off x="5654294" y="1655965"/>
              <a:ext cx="2234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/>
                <a:t>40 </a:t>
              </a:r>
              <a:r>
                <a:rPr lang="de-CH" b="1" dirty="0" err="1"/>
                <a:t>organizzazioni</a:t>
              </a:r>
              <a:endParaRPr lang="de-CH" b="1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8D95577F-8E73-4D03-9BCA-ADA4CE22AC9E}"/>
                </a:ext>
              </a:extLst>
            </p:cNvPr>
            <p:cNvSpPr txBox="1"/>
            <p:nvPr/>
          </p:nvSpPr>
          <p:spPr>
            <a:xfrm>
              <a:off x="6645815" y="3620666"/>
              <a:ext cx="1034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chemeClr val="bg1"/>
                  </a:solidFill>
                </a:rPr>
                <a:t>67%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94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it-IT" b="1" dirty="0"/>
              <a:t>Solo organizzazioni partner esa (13):</a:t>
            </a:r>
            <a:endParaRPr lang="de-CH" b="1" dirty="0"/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Allez-Hop Ticino</a:t>
            </a: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EWTO-Schulen GmbH</a:t>
            </a: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Markus </a:t>
            </a:r>
            <a:r>
              <a:rPr lang="de-CH" dirty="0" err="1">
                <a:latin typeface="+mj-lt"/>
              </a:rPr>
              <a:t>Ryffel’s</a:t>
            </a:r>
            <a:r>
              <a:rPr lang="de-CH" dirty="0">
                <a:latin typeface="+mj-lt"/>
              </a:rPr>
              <a:t> GmbH</a:t>
            </a: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Pro Senectute Schweiz</a:t>
            </a: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SC Marketing </a:t>
            </a:r>
            <a:r>
              <a:rPr lang="de-CH" dirty="0" err="1">
                <a:latin typeface="+mj-lt"/>
              </a:rPr>
              <a:t>Consult</a:t>
            </a:r>
            <a:r>
              <a:rPr lang="de-CH" dirty="0">
                <a:latin typeface="+mj-lt"/>
              </a:rPr>
              <a:t> SA</a:t>
            </a: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Schweizer Bergführerverband (SBV)</a:t>
            </a: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Schweizerisches </a:t>
            </a:r>
            <a:r>
              <a:rPr lang="de-CH" dirty="0" err="1">
                <a:latin typeface="+mj-lt"/>
              </a:rPr>
              <a:t>Polizeit</a:t>
            </a:r>
            <a:r>
              <a:rPr lang="de-CH" dirty="0">
                <a:latin typeface="+mj-lt"/>
              </a:rPr>
              <a:t>-Institut (SPI)</a:t>
            </a: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Schweizer Wanderwege</a:t>
            </a:r>
          </a:p>
          <a:p>
            <a:pPr lvl="1">
              <a:buFontTx/>
              <a:buChar char="-"/>
            </a:pPr>
            <a:r>
              <a:rPr lang="de-CH" altLang="de-DE" dirty="0">
                <a:latin typeface="+mj-lt"/>
              </a:rPr>
              <a:t>Sport und Prävention Ausbildung Schweiz (SPAS)</a:t>
            </a:r>
            <a:endParaRPr lang="de-CH" dirty="0">
              <a:latin typeface="+mj-lt"/>
            </a:endParaRP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Swiss Academy </a:t>
            </a:r>
            <a:r>
              <a:rPr lang="de-CH" dirty="0" err="1">
                <a:latin typeface="+mj-lt"/>
              </a:rPr>
              <a:t>of</a:t>
            </a:r>
            <a:r>
              <a:rPr lang="de-CH" dirty="0">
                <a:latin typeface="+mj-lt"/>
              </a:rPr>
              <a:t> Fitness &amp; Sports (SAFS)</a:t>
            </a:r>
          </a:p>
          <a:p>
            <a:pPr lvl="1">
              <a:buFontTx/>
              <a:buChar char="-"/>
            </a:pPr>
            <a:r>
              <a:rPr lang="de-CH" altLang="de-DE" dirty="0">
                <a:latin typeface="+mj-lt"/>
              </a:rPr>
              <a:t>Swiss University Sports</a:t>
            </a:r>
          </a:p>
          <a:p>
            <a:pPr lvl="1">
              <a:buFontTx/>
              <a:buChar char="-"/>
            </a:pPr>
            <a:r>
              <a:rPr lang="de-CH" dirty="0" err="1">
                <a:latin typeface="+mj-lt"/>
              </a:rPr>
              <a:t>Unisanté</a:t>
            </a:r>
            <a:endParaRPr lang="de-CH" dirty="0">
              <a:latin typeface="+mj-lt"/>
            </a:endParaRPr>
          </a:p>
          <a:p>
            <a:pPr lvl="1">
              <a:buFontTx/>
              <a:buChar char="-"/>
            </a:pPr>
            <a:r>
              <a:rPr lang="de-CH" dirty="0">
                <a:latin typeface="+mj-lt"/>
              </a:rPr>
              <a:t>vitaswiss </a:t>
            </a:r>
          </a:p>
          <a:p>
            <a:pPr lvl="1">
              <a:buFontTx/>
              <a:buChar char="-"/>
            </a:pPr>
            <a:endParaRPr lang="de-CH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</a:t>
            </a:r>
            <a:r>
              <a:rPr lang="fr-CH" dirty="0" err="1"/>
              <a:t>attuali</a:t>
            </a:r>
            <a:r>
              <a:rPr lang="fr-CH" dirty="0"/>
              <a:t> </a:t>
            </a:r>
            <a:r>
              <a:rPr lang="fr-CH" dirty="0" err="1"/>
              <a:t>organizzazioni</a:t>
            </a:r>
            <a:r>
              <a:rPr lang="fr-CH" dirty="0"/>
              <a:t> </a:t>
            </a:r>
            <a:r>
              <a:rPr lang="fr-CH" dirty="0" err="1"/>
              <a:t>partner</a:t>
            </a:r>
            <a:r>
              <a:rPr lang="fr-CH" dirty="0"/>
              <a:t> esa </a:t>
            </a:r>
            <a:r>
              <a:rPr lang="it-IT" sz="1600" dirty="0"/>
              <a:t>(cifre del 2024)</a:t>
            </a:r>
            <a:endParaRPr lang="de-CH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C7D30D-0358-4DAF-B864-07E04BCDE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16" y="4727880"/>
            <a:ext cx="1877572" cy="1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6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308100" y="252390"/>
            <a:ext cx="10440988" cy="1045437"/>
          </a:xfrm>
        </p:spPr>
        <p:txBody>
          <a:bodyPr/>
          <a:lstStyle/>
          <a:p>
            <a:r>
              <a:rPr lang="it-IT" sz="2000" dirty="0"/>
              <a:t>Chi sono i partner più forti? </a:t>
            </a:r>
            <a:r>
              <a:rPr lang="fr-FR" sz="1100" dirty="0"/>
              <a:t>(</a:t>
            </a:r>
            <a:r>
              <a:rPr lang="fr-FR" sz="1100" dirty="0" err="1"/>
              <a:t>stato</a:t>
            </a:r>
            <a:r>
              <a:rPr lang="fr-FR" sz="1100" dirty="0"/>
              <a:t> 2012)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24822"/>
              </p:ext>
            </p:extLst>
          </p:nvPr>
        </p:nvGraphicFramePr>
        <p:xfrm>
          <a:off x="1327660" y="1349862"/>
          <a:ext cx="10319508" cy="488743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91201">
                  <a:extLst>
                    <a:ext uri="{9D8B030D-6E8A-4147-A177-3AD203B41FA5}">
                      <a16:colId xmlns:a16="http://schemas.microsoft.com/office/drawing/2014/main" val="2264662962"/>
                    </a:ext>
                  </a:extLst>
                </a:gridCol>
                <a:gridCol w="4498314">
                  <a:extLst>
                    <a:ext uri="{9D8B030D-6E8A-4147-A177-3AD203B41FA5}">
                      <a16:colId xmlns:a16="http://schemas.microsoft.com/office/drawing/2014/main" val="3482161558"/>
                    </a:ext>
                  </a:extLst>
                </a:gridCol>
                <a:gridCol w="2242821">
                  <a:extLst>
                    <a:ext uri="{9D8B030D-6E8A-4147-A177-3AD203B41FA5}">
                      <a16:colId xmlns:a16="http://schemas.microsoft.com/office/drawing/2014/main" val="3731804191"/>
                    </a:ext>
                  </a:extLst>
                </a:gridCol>
                <a:gridCol w="2387172">
                  <a:extLst>
                    <a:ext uri="{9D8B030D-6E8A-4147-A177-3AD203B41FA5}">
                      <a16:colId xmlns:a16="http://schemas.microsoft.com/office/drawing/2014/main" val="2733213738"/>
                    </a:ext>
                  </a:extLst>
                </a:gridCol>
              </a:tblGrid>
              <a:tr h="662880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Ranking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Organizzazioni</a:t>
                      </a: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partner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Numero </a:t>
                      </a:r>
                    </a:p>
                    <a:p>
                      <a:pPr algn="r"/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Giorni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participanti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Numero di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giorni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</a:rPr>
                        <a:t>corsi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quadri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1897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Pro Senectute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3080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143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45616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Schweiz.</a:t>
                      </a:r>
                      <a:r>
                        <a:rPr lang="de-CH" baseline="0" dirty="0"/>
                        <a:t> Lebensrettungs-Gesellschaft</a:t>
                      </a:r>
                      <a:endParaRPr lang="de-CH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1038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1378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Schweizer Wanderwege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919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022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Schweizerischer Turnverband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708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3367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Swiss Athletics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580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6145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PluSport</a:t>
                      </a:r>
                      <a:r>
                        <a:rPr lang="de-CH" dirty="0"/>
                        <a:t> Behindertensport Schweiz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565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8025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Naturfreunde Schweiz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368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8697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Swimsports.ch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321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68529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Sport und Prävention Ausbildung Schweiz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207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5483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Swiss University Sports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176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4999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esa-Partnerorganisationen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9016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389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9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96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08100" y="1341438"/>
            <a:ext cx="10439219" cy="48958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esa ha 48 discipline, 29 delle quali sono anche in G+S (che ha circa 87 discipline sportive)</a:t>
            </a:r>
            <a:endParaRPr lang="fr-FR" dirty="0"/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/>
              <a:t>Solo discipline esa (totale 19):</a:t>
            </a:r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 err="1"/>
              <a:t>Allenamento</a:t>
            </a:r>
            <a:r>
              <a:rPr lang="fr-FR" sz="1800" dirty="0"/>
              <a:t> </a:t>
            </a:r>
            <a:r>
              <a:rPr lang="fr-FR" sz="1800" dirty="0" err="1"/>
              <a:t>del</a:t>
            </a:r>
            <a:r>
              <a:rPr lang="fr-FR" sz="1800" dirty="0"/>
              <a:t> fitness con l’</a:t>
            </a:r>
            <a:r>
              <a:rPr lang="fr-FR" sz="1800" dirty="0" err="1"/>
              <a:t>ausilio</a:t>
            </a:r>
            <a:r>
              <a:rPr lang="fr-FR" sz="1800" dirty="0"/>
              <a:t> di </a:t>
            </a:r>
            <a:r>
              <a:rPr lang="fr-FR" sz="1800" dirty="0" err="1"/>
              <a:t>macchine</a:t>
            </a:r>
            <a:r>
              <a:rPr lang="fr-FR" sz="1800" dirty="0"/>
              <a:t> </a:t>
            </a:r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 err="1"/>
              <a:t>Allround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 err="1"/>
              <a:t>Escursione</a:t>
            </a:r>
            <a:r>
              <a:rPr lang="fr-FR" sz="1800" dirty="0"/>
              <a:t> con </a:t>
            </a:r>
            <a:r>
              <a:rPr lang="fr-FR" sz="1800" dirty="0" err="1"/>
              <a:t>racchette</a:t>
            </a:r>
            <a:r>
              <a:rPr lang="fr-FR" sz="1800" dirty="0"/>
              <a:t> da </a:t>
            </a:r>
            <a:r>
              <a:rPr lang="fr-FR" sz="1800" dirty="0" err="1"/>
              <a:t>neve</a:t>
            </a:r>
            <a:r>
              <a:rPr lang="fr-FR" sz="1800" dirty="0"/>
              <a:t> </a:t>
            </a:r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 err="1"/>
              <a:t>Escursione</a:t>
            </a:r>
            <a:r>
              <a:rPr lang="fr-FR" sz="1800" dirty="0"/>
              <a:t>/</a:t>
            </a:r>
            <a:r>
              <a:rPr lang="fr-FR" sz="1800" dirty="0" err="1"/>
              <a:t>escursione</a:t>
            </a:r>
            <a:r>
              <a:rPr lang="fr-FR" sz="1800" dirty="0"/>
              <a:t> di </a:t>
            </a:r>
            <a:r>
              <a:rPr lang="fr-FR" sz="1800" dirty="0" err="1"/>
              <a:t>montagna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/>
              <a:t>Fitness in </a:t>
            </a:r>
            <a:r>
              <a:rPr lang="fr-FR" sz="1800" dirty="0" err="1"/>
              <a:t>acqua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/>
              <a:t>Group fitness</a:t>
            </a:r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/>
              <a:t>Offerte di </a:t>
            </a:r>
            <a:r>
              <a:rPr lang="fr-FR" sz="1800" dirty="0" err="1"/>
              <a:t>movimento</a:t>
            </a:r>
            <a:r>
              <a:rPr lang="fr-FR" sz="1800" dirty="0"/>
              <a:t> in case di </a:t>
            </a:r>
            <a:r>
              <a:rPr lang="fr-FR" sz="1800" dirty="0" err="1"/>
              <a:t>riposo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/>
              <a:t>Running, </a:t>
            </a:r>
            <a:r>
              <a:rPr lang="fr-FR" sz="1800" dirty="0" err="1"/>
              <a:t>Trailrunning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/>
              <a:t>Sport con </a:t>
            </a:r>
            <a:r>
              <a:rPr lang="fr-FR" sz="1800" dirty="0" err="1"/>
              <a:t>andicap</a:t>
            </a:r>
            <a:r>
              <a:rPr lang="fr-FR" sz="1800" dirty="0"/>
              <a:t> / </a:t>
            </a:r>
            <a:r>
              <a:rPr lang="fr-FR" sz="1800" dirty="0" err="1"/>
              <a:t>Polisport</a:t>
            </a:r>
            <a:r>
              <a:rPr lang="fr-FR" sz="1800" dirty="0"/>
              <a:t> / </a:t>
            </a:r>
            <a:r>
              <a:rPr lang="fr-FR" sz="1800" dirty="0" err="1"/>
              <a:t>Nuoto</a:t>
            </a:r>
            <a:r>
              <a:rPr lang="fr-FR" sz="1800" dirty="0"/>
              <a:t> / Sport </a:t>
            </a:r>
            <a:r>
              <a:rPr lang="fr-FR" sz="1800" dirty="0" err="1"/>
              <a:t>sulla</a:t>
            </a:r>
            <a:r>
              <a:rPr lang="fr-FR" sz="1800" dirty="0"/>
              <a:t> </a:t>
            </a:r>
            <a:r>
              <a:rPr lang="fr-FR" sz="1800" dirty="0" err="1"/>
              <a:t>neve</a:t>
            </a:r>
            <a:r>
              <a:rPr lang="fr-FR" sz="1800" dirty="0"/>
              <a:t> / Judo</a:t>
            </a:r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/>
              <a:t>Sport in sedia a </a:t>
            </a:r>
            <a:r>
              <a:rPr lang="fr-FR" sz="1800" dirty="0" err="1"/>
              <a:t>rotelle</a:t>
            </a:r>
            <a:r>
              <a:rPr lang="fr-FR" sz="1800" dirty="0"/>
              <a:t>   </a:t>
            </a:r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/>
              <a:t>Stand Up </a:t>
            </a:r>
            <a:r>
              <a:rPr lang="fr-FR" sz="1800" dirty="0" err="1"/>
              <a:t>Paddling</a:t>
            </a:r>
            <a:r>
              <a:rPr lang="fr-FR" sz="1800" dirty="0"/>
              <a:t> </a:t>
            </a:r>
            <a:r>
              <a:rPr lang="fr-FR" sz="1800" dirty="0" err="1"/>
              <a:t>lago</a:t>
            </a:r>
            <a:r>
              <a:rPr lang="fr-FR" sz="1800" dirty="0"/>
              <a:t>/</a:t>
            </a:r>
            <a:r>
              <a:rPr lang="fr-FR" sz="1800" dirty="0" err="1"/>
              <a:t>turismo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 err="1"/>
              <a:t>Walking</a:t>
            </a:r>
            <a:r>
              <a:rPr lang="fr-FR" sz="1800" dirty="0"/>
              <a:t>, </a:t>
            </a:r>
            <a:r>
              <a:rPr lang="fr-FR" sz="1800" dirty="0" err="1"/>
              <a:t>Nordic</a:t>
            </a:r>
            <a:r>
              <a:rPr lang="fr-FR" sz="1800" dirty="0"/>
              <a:t> </a:t>
            </a:r>
            <a:r>
              <a:rPr lang="fr-FR" sz="1800" dirty="0" err="1"/>
              <a:t>Walking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─"/>
            </a:pPr>
            <a:r>
              <a:rPr lang="fr-FR" sz="1800" dirty="0"/>
              <a:t>Wing Tsun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Discipline</a:t>
            </a:r>
            <a:r>
              <a:rPr lang="de-CH" dirty="0"/>
              <a:t> </a:t>
            </a:r>
            <a:r>
              <a:rPr lang="de-CH" dirty="0" err="1"/>
              <a:t>esa</a:t>
            </a:r>
            <a:r>
              <a:rPr lang="de-CH" dirty="0"/>
              <a:t> </a:t>
            </a:r>
            <a:r>
              <a:rPr lang="de-CH" sz="1600" dirty="0">
                <a:solidFill>
                  <a:srgbClr val="FFFFFF">
                    <a:lumMod val="50000"/>
                  </a:srgbClr>
                </a:solidFill>
              </a:rPr>
              <a:t>(</a:t>
            </a:r>
            <a:r>
              <a:rPr lang="it-IT" sz="1600" dirty="0"/>
              <a:t>cifre del</a:t>
            </a:r>
            <a:r>
              <a:rPr lang="de-CH" sz="1600" dirty="0">
                <a:solidFill>
                  <a:srgbClr val="FFFFFF">
                    <a:lumMod val="50000"/>
                  </a:srgbClr>
                </a:solidFill>
              </a:rPr>
              <a:t> 2021)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61DB5-AABF-4CB2-B6C3-B18900DC4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26" y="4327843"/>
            <a:ext cx="1235842" cy="18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Gestione dei partner: statistiche dei corsi</a:t>
            </a:r>
            <a:endParaRPr lang="fr-FR" sz="2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DE5999-AF54-4880-8A66-12CD13AE5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77DBA09-1422-49E8-A611-726E556CC019}"/>
              </a:ext>
            </a:extLst>
          </p:cNvPr>
          <p:cNvGraphicFramePr>
            <a:graphicFrameLocks/>
          </p:cNvGraphicFramePr>
          <p:nvPr/>
        </p:nvGraphicFramePr>
        <p:xfrm>
          <a:off x="1308100" y="1341438"/>
          <a:ext cx="10440988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29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60279" y="1341438"/>
            <a:ext cx="9687040" cy="4895850"/>
          </a:xfrm>
        </p:spPr>
        <p:txBody>
          <a:bodyPr/>
          <a:lstStyle/>
          <a:p>
            <a:r>
              <a:rPr lang="it-IT" sz="2800" kern="1200" dirty="0">
                <a:latin typeface="Arial" charset="0"/>
              </a:rPr>
              <a:t>Conoscere le abitudini di movimento della popolazione svizzera. </a:t>
            </a:r>
          </a:p>
          <a:p>
            <a:endParaRPr lang="it-IT" sz="2800" kern="1200" dirty="0">
              <a:latin typeface="Arial" charset="0"/>
            </a:endParaRPr>
          </a:p>
          <a:p>
            <a:r>
              <a:rPr lang="it-IT" sz="2800" dirty="0"/>
              <a:t>Conoscere il programma esa e la logica che sta alla base della sua promozione.</a:t>
            </a:r>
          </a:p>
          <a:p>
            <a:endParaRPr lang="it-IT" sz="2800" dirty="0"/>
          </a:p>
          <a:p>
            <a:r>
              <a:rPr lang="it-IT" sz="2800" dirty="0"/>
              <a:t>Verificare se la propria disciplina sportiva e la propria organizzazione fanno parte del programma esa. </a:t>
            </a:r>
          </a:p>
          <a:p>
            <a:endParaRPr lang="it-IT" sz="2800" dirty="0"/>
          </a:p>
          <a:p>
            <a:r>
              <a:rPr lang="it-IT" sz="2800" dirty="0"/>
              <a:t>Conoscere il valore aggiunto di esa.</a:t>
            </a:r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Obiettivi</a:t>
            </a:r>
            <a:r>
              <a:rPr lang="de-CH" dirty="0"/>
              <a:t> della </a:t>
            </a:r>
            <a:r>
              <a:rPr lang="de-CH" dirty="0" err="1"/>
              <a:t>presentazione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A2349D-4DC0-4141-A863-58CE3130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1" y="1009531"/>
            <a:ext cx="1190148" cy="11901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BAF5E2-F8C9-4EE2-93CC-A6C929AF3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1" y="2599215"/>
            <a:ext cx="1190148" cy="119014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2F92E06-0777-4CA3-946E-7D231A4A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1" y="4063248"/>
            <a:ext cx="1190148" cy="11901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5B9C5F-F756-42E5-8ED5-E869A3AAA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98"/>
          <a:stretch/>
        </p:blipFill>
        <p:spPr>
          <a:xfrm>
            <a:off x="870131" y="5305041"/>
            <a:ext cx="1190148" cy="10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Numero di partecipanti ai corsi esa (monitori/</a:t>
            </a:r>
            <a:r>
              <a:rPr lang="it-IT" sz="2800" dirty="0" err="1"/>
              <a:t>trici</a:t>
            </a:r>
            <a:r>
              <a:rPr lang="it-IT" sz="2800" dirty="0"/>
              <a:t> ed esperti/e) 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65454D97-BBE2-4D40-8EC6-4908C4D05769}"/>
              </a:ext>
            </a:extLst>
          </p:cNvPr>
          <p:cNvSpPr txBox="1">
            <a:spLocks/>
          </p:cNvSpPr>
          <p:nvPr/>
        </p:nvSpPr>
        <p:spPr bwMode="auto">
          <a:xfrm>
            <a:off x="1308100" y="1341438"/>
            <a:ext cx="104392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(Leiter/-innen und Expert/-innen)</a:t>
            </a:r>
            <a:r>
              <a:rPr lang="fr-FR" kern="0" dirty="0"/>
              <a:t> 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C866A72-B65B-4C35-87E8-C4A2341F0A22}"/>
              </a:ext>
            </a:extLst>
          </p:cNvPr>
          <p:cNvGraphicFramePr>
            <a:graphicFrameLocks/>
          </p:cNvGraphicFramePr>
          <p:nvPr/>
        </p:nvGraphicFramePr>
        <p:xfrm>
          <a:off x="1308100" y="1341438"/>
          <a:ext cx="10440988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8156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65454D97-BBE2-4D40-8EC6-4908C4D05769}"/>
              </a:ext>
            </a:extLst>
          </p:cNvPr>
          <p:cNvSpPr txBox="1">
            <a:spLocks/>
          </p:cNvSpPr>
          <p:nvPr/>
        </p:nvSpPr>
        <p:spPr bwMode="auto">
          <a:xfrm>
            <a:off x="1308100" y="1341438"/>
            <a:ext cx="104392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000" kern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0" dirty="0"/>
              <a:t>Numero di monitori/</a:t>
            </a:r>
            <a:r>
              <a:rPr lang="it-IT" kern="0" dirty="0" err="1"/>
              <a:t>trici</a:t>
            </a:r>
            <a:r>
              <a:rPr lang="it-IT" kern="0" dirty="0"/>
              <a:t> riconosciuti e di esperti/e</a:t>
            </a:r>
            <a:endParaRPr lang="de-DE" sz="3600" kern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853D51-5FCF-44D4-BA38-87B3F892B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268A674E-6A3C-4FA8-96F0-105A2DB6936B}"/>
              </a:ext>
            </a:extLst>
          </p:cNvPr>
          <p:cNvGraphicFramePr>
            <a:graphicFrameLocks/>
          </p:cNvGraphicFramePr>
          <p:nvPr/>
        </p:nvGraphicFramePr>
        <p:xfrm>
          <a:off x="1308100" y="1341438"/>
          <a:ext cx="104394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5009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Proporzione di donne e uomini nei corsi e nei moduli esa</a:t>
            </a:r>
            <a:endParaRPr lang="fr-FR" sz="2800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634DEF8-E9E3-4874-9667-C54D253F634E}"/>
              </a:ext>
            </a:extLst>
          </p:cNvPr>
          <p:cNvGraphicFramePr>
            <a:graphicFrameLocks/>
          </p:cNvGraphicFramePr>
          <p:nvPr/>
        </p:nvGraphicFramePr>
        <p:xfrm>
          <a:off x="1325880" y="1412874"/>
          <a:ext cx="10427972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47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Struttura</a:t>
            </a:r>
            <a:r>
              <a:rPr lang="fr-CH" dirty="0"/>
              <a:t> </a:t>
            </a:r>
            <a:r>
              <a:rPr lang="fr-CH" dirty="0" err="1"/>
              <a:t>della</a:t>
            </a:r>
            <a:r>
              <a:rPr lang="fr-CH" dirty="0"/>
              <a:t> </a:t>
            </a:r>
            <a:r>
              <a:rPr lang="fr-CH" dirty="0" err="1"/>
              <a:t>formazione</a:t>
            </a:r>
            <a:r>
              <a:rPr lang="fr-CH" dirty="0"/>
              <a:t> </a:t>
            </a:r>
            <a:r>
              <a:rPr lang="fr-CH" dirty="0" err="1"/>
              <a:t>esa</a:t>
            </a:r>
            <a:endParaRPr lang="fr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0C03D8-3891-486E-BCDE-9F9A13132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508" y="1041070"/>
            <a:ext cx="6470984" cy="527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09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Struttura</a:t>
            </a:r>
            <a:r>
              <a:rPr lang="fr-CH" dirty="0"/>
              <a:t> </a:t>
            </a:r>
            <a:r>
              <a:rPr lang="fr-CH" dirty="0" err="1"/>
              <a:t>della</a:t>
            </a:r>
            <a:r>
              <a:rPr lang="fr-CH" dirty="0"/>
              <a:t> </a:t>
            </a:r>
            <a:r>
              <a:rPr lang="fr-CH" dirty="0" err="1"/>
              <a:t>formazione</a:t>
            </a:r>
            <a:r>
              <a:rPr lang="fr-CH" dirty="0"/>
              <a:t> </a:t>
            </a:r>
            <a:r>
              <a:rPr lang="fr-CH" dirty="0" err="1"/>
              <a:t>esa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Il </a:t>
            </a:r>
            <a:r>
              <a:rPr lang="it-IT" b="1" dirty="0"/>
              <a:t>piano dei corsi esa </a:t>
            </a:r>
            <a:r>
              <a:rPr lang="it-IT" dirty="0"/>
              <a:t>offre una panoramica di tutte le offerte di formazione continua esa per monitori/</a:t>
            </a:r>
            <a:r>
              <a:rPr lang="it-IT" dirty="0" err="1"/>
              <a:t>trici</a:t>
            </a:r>
            <a:r>
              <a:rPr lang="it-IT" dirty="0"/>
              <a:t> ed esperti/e.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Il riconoscimento di monitore o esperto ha </a:t>
            </a:r>
            <a:r>
              <a:rPr lang="it-IT" b="1" dirty="0"/>
              <a:t>una validità di due anni </a:t>
            </a:r>
            <a:r>
              <a:rPr lang="it-IT" dirty="0"/>
              <a:t>(nell’anno in cui si svolge la formazione/formazione continua + due ulteriori anni).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Per mantenere il riconoscimento o per riottenerlo una volta scaduto è necessario frequentare un </a:t>
            </a:r>
            <a:r>
              <a:rPr lang="it-IT" b="1" dirty="0"/>
              <a:t>corso di formazione continua o di perfezionamento</a:t>
            </a:r>
            <a:r>
              <a:rPr lang="it-IT" dirty="0"/>
              <a:t>. 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7FDEDF-89E3-484A-9233-C65C394DD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43" y="252390"/>
            <a:ext cx="2145145" cy="7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8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Concezione</a:t>
            </a:r>
            <a:r>
              <a:rPr lang="de-CH" dirty="0"/>
              <a:t> della </a:t>
            </a:r>
            <a:r>
              <a:rPr lang="de-CH" dirty="0" err="1"/>
              <a:t>formazione</a:t>
            </a:r>
            <a:r>
              <a:rPr lang="de-CH" dirty="0"/>
              <a:t> </a:t>
            </a:r>
            <a:r>
              <a:rPr lang="de-CH" dirty="0" err="1"/>
              <a:t>esa</a:t>
            </a:r>
            <a:endParaRPr lang="de-CH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19513" r="5092" b="8334"/>
          <a:stretch/>
        </p:blipFill>
        <p:spPr>
          <a:xfrm>
            <a:off x="1425687" y="1297827"/>
            <a:ext cx="10033419" cy="4939461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0817D5A-0662-4B7E-B86B-5E99DD96B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0" y="18941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Approfondimento</a:t>
            </a:r>
            <a:r>
              <a:rPr lang="de-CH" dirty="0"/>
              <a:t> individuale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F59871-864E-4BAC-A5B5-9FC8831DDDFC}"/>
              </a:ext>
            </a:extLst>
          </p:cNvPr>
          <p:cNvSpPr txBox="1"/>
          <p:nvPr/>
        </p:nvSpPr>
        <p:spPr>
          <a:xfrm>
            <a:off x="2162331" y="2372681"/>
            <a:ext cx="6423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Corso online «</a:t>
            </a:r>
            <a:r>
              <a:rPr lang="it-IT" sz="2000" b="1" dirty="0"/>
              <a:t>Buone attività esa – Promuovere</a:t>
            </a:r>
            <a:r>
              <a:rPr lang="it-IT" sz="2000" dirty="0"/>
              <a:t>»</a:t>
            </a:r>
            <a:endParaRPr lang="de-CH" sz="20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67158D9-B8A5-4EB1-A5A1-5ACAE4D2AD21}"/>
              </a:ext>
            </a:extLst>
          </p:cNvPr>
          <p:cNvSpPr txBox="1"/>
          <p:nvPr/>
        </p:nvSpPr>
        <p:spPr>
          <a:xfrm>
            <a:off x="2162330" y="3500213"/>
            <a:ext cx="7553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dirty="0"/>
              <a:t>Modulo di </a:t>
            </a:r>
            <a:r>
              <a:rPr lang="de-CH" sz="2000" dirty="0" err="1"/>
              <a:t>apprendimento</a:t>
            </a:r>
            <a:r>
              <a:rPr lang="de-CH" sz="2000" dirty="0"/>
              <a:t> </a:t>
            </a:r>
            <a:r>
              <a:rPr lang="de-CH" sz="2000" b="1" dirty="0"/>
              <a:t>«</a:t>
            </a:r>
            <a:r>
              <a:rPr lang="de-CH" sz="2000" b="1" dirty="0" err="1"/>
              <a:t>Innovare</a:t>
            </a:r>
            <a:r>
              <a:rPr lang="de-CH" sz="2000" b="1" dirty="0"/>
              <a:t>»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EFD7FEE-ABD6-4D43-8BB4-976964B76E36}"/>
              </a:ext>
            </a:extLst>
          </p:cNvPr>
          <p:cNvSpPr txBox="1"/>
          <p:nvPr/>
        </p:nvSpPr>
        <p:spPr>
          <a:xfrm>
            <a:off x="2162331" y="4625214"/>
            <a:ext cx="6423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b="1" dirty="0"/>
              <a:t>esa-Leitercheck</a:t>
            </a:r>
            <a:r>
              <a:rPr lang="de-CH" sz="2000" dirty="0"/>
              <a:t> (</a:t>
            </a:r>
            <a:r>
              <a:rPr lang="de-CH" sz="2000" dirty="0" err="1"/>
              <a:t>Autovalutazione</a:t>
            </a:r>
            <a:r>
              <a:rPr lang="de-CH" sz="2000" dirty="0"/>
              <a:t>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A3A8CCE-38B7-4D83-956F-8DE58BC4F4A5}"/>
              </a:ext>
            </a:extLst>
          </p:cNvPr>
          <p:cNvSpPr txBox="1"/>
          <p:nvPr/>
        </p:nvSpPr>
        <p:spPr>
          <a:xfrm>
            <a:off x="2162331" y="5750215"/>
            <a:ext cx="6423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b="1" dirty="0"/>
              <a:t>Modulo di </a:t>
            </a:r>
            <a:r>
              <a:rPr lang="de-CH" sz="2000" b="1" dirty="0" err="1"/>
              <a:t>apprendimento</a:t>
            </a:r>
            <a:r>
              <a:rPr lang="de-CH" sz="2000" b="1" dirty="0"/>
              <a:t> </a:t>
            </a:r>
            <a:r>
              <a:rPr lang="de-CH" sz="2000" dirty="0"/>
              <a:t>(Pagina </a:t>
            </a:r>
            <a:r>
              <a:rPr lang="de-CH" sz="2000" dirty="0" err="1"/>
              <a:t>iniziale</a:t>
            </a:r>
            <a:r>
              <a:rPr lang="de-CH" sz="2000" dirty="0"/>
              <a:t>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43DD409-B66C-4840-A3CA-B568242E2872}"/>
              </a:ext>
            </a:extLst>
          </p:cNvPr>
          <p:cNvSpPr txBox="1"/>
          <p:nvPr/>
        </p:nvSpPr>
        <p:spPr>
          <a:xfrm>
            <a:off x="2162330" y="1261774"/>
            <a:ext cx="851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dirty="0"/>
              <a:t>Modulo di </a:t>
            </a:r>
            <a:r>
              <a:rPr lang="de-CH" sz="2000" dirty="0" err="1"/>
              <a:t>apprendimento</a:t>
            </a:r>
            <a:r>
              <a:rPr lang="de-CH" sz="2000" dirty="0"/>
              <a:t> </a:t>
            </a:r>
            <a:r>
              <a:rPr lang="de-CH" sz="2000" b="1" dirty="0"/>
              <a:t>«esa-Ausbildungsverständnis»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B2B2B90-2B46-4163-BAF1-D6372D93E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20" y="4347552"/>
            <a:ext cx="4115107" cy="20007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394EC59-22A1-45D1-B2B1-3B68AF097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76" y="1170984"/>
            <a:ext cx="900000" cy="9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7A90098-49CC-4037-8708-D6DCC94E0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76" y="2193782"/>
            <a:ext cx="900000" cy="9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E40A97-D5C4-4D10-8EBD-F59342BAD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376" y="5337288"/>
            <a:ext cx="900000" cy="90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D4D0059-1D7C-46C5-BA89-5AA91035B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376" y="3250268"/>
            <a:ext cx="900000" cy="90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81BF19B-D288-40B4-AB23-9FE873F91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376" y="42750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5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Sport </a:t>
            </a:r>
            <a:r>
              <a:rPr lang="de-CH" dirty="0" err="1"/>
              <a:t>Svizzera</a:t>
            </a:r>
            <a:r>
              <a:rPr lang="de-CH" dirty="0"/>
              <a:t> 2020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52" y="1371160"/>
            <a:ext cx="3451555" cy="486612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70107" y="6420944"/>
            <a:ext cx="669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https://www.baspo.admin.ch/content/baspo-internet/it/dokumentation/publikationen/sport-schweiz-2020/_jcr_content/contentPar/downloadlist/downloadItems/298_1591281707933.download/Bro_Sport_Schweiz_2020_it.pdf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5532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02" y="1297827"/>
            <a:ext cx="4793666" cy="482917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Comportatmento</a:t>
            </a:r>
            <a:r>
              <a:rPr lang="de-CH" dirty="0"/>
              <a:t> </a:t>
            </a:r>
            <a:r>
              <a:rPr lang="de-CH" dirty="0" err="1"/>
              <a:t>sportivo</a:t>
            </a:r>
            <a:r>
              <a:rPr lang="de-CH" dirty="0"/>
              <a:t> della </a:t>
            </a:r>
            <a:r>
              <a:rPr lang="de-CH" dirty="0" err="1"/>
              <a:t>popolazione</a:t>
            </a:r>
            <a:r>
              <a:rPr lang="de-CH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097" y="1795461"/>
            <a:ext cx="3764490" cy="33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9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52" y="1164422"/>
            <a:ext cx="8776296" cy="501641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Attivita</a:t>
            </a:r>
            <a:r>
              <a:rPr lang="de-CH" dirty="0"/>
              <a:t> </a:t>
            </a:r>
            <a:r>
              <a:rPr lang="de-CH" dirty="0" err="1"/>
              <a:t>sportiva</a:t>
            </a:r>
            <a:r>
              <a:rPr lang="de-CH" dirty="0"/>
              <a:t> </a:t>
            </a:r>
            <a:r>
              <a:rPr lang="de-CH" dirty="0" err="1"/>
              <a:t>secondo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genere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8BB6FC-CCF3-4914-A42D-CC4B6A9DC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796" y="4654446"/>
            <a:ext cx="1293892" cy="15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9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26" y="260351"/>
            <a:ext cx="10348878" cy="59547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0E65E2A-2C9C-450A-A4AB-F9B8D8EA8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05" y="2143594"/>
            <a:ext cx="259444" cy="1591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7A70EA-BB66-484D-9CCA-1D4F0079E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05" y="2428998"/>
            <a:ext cx="259444" cy="159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8018BB-D6AF-4C12-9B8D-F59457AB1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05" y="2668082"/>
            <a:ext cx="259444" cy="1591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27930B-2BEB-4E35-BDF0-3C664EE0D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99" y="2940416"/>
            <a:ext cx="259444" cy="1591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8840DCF-ECD7-4962-986D-6600A7851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99" y="3179500"/>
            <a:ext cx="259444" cy="1591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FAC332-7D8B-4B9F-B58B-C7915E1FB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99" y="3455873"/>
            <a:ext cx="259444" cy="1591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848ED4-8EDB-47AA-9C31-A0D57A84A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99" y="3670118"/>
            <a:ext cx="259444" cy="1591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D0A49E-B0D4-4C27-A6E4-40F9BCB4E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99" y="3944592"/>
            <a:ext cx="259444" cy="15913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57F8C37-52CF-4DA9-A56C-298A743F2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82" y="4194134"/>
            <a:ext cx="259444" cy="1591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02B1B64-9416-4D20-8C66-C08F7D478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82" y="4466337"/>
            <a:ext cx="259444" cy="15913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0721A17-C56F-4109-9768-53A4BCC28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82" y="4677636"/>
            <a:ext cx="259444" cy="15913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4045868-47C4-4483-A641-3FD8CB954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99" y="5208160"/>
            <a:ext cx="259444" cy="1591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0A486B-27DE-4A9C-AC17-AC9907917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82" y="5690471"/>
            <a:ext cx="259444" cy="1591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2C4EBB0-58C0-49B4-B934-83CC752EE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99" y="6002435"/>
            <a:ext cx="259444" cy="1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Piramide</a:t>
            </a:r>
            <a:r>
              <a:rPr lang="de-CH" dirty="0"/>
              <a:t> </a:t>
            </a:r>
            <a:r>
              <a:rPr lang="de-CH" dirty="0" err="1"/>
              <a:t>dell’età</a:t>
            </a:r>
            <a:r>
              <a:rPr lang="de-CH" dirty="0"/>
              <a:t> </a:t>
            </a:r>
            <a:r>
              <a:rPr lang="de-CH" dirty="0" err="1"/>
              <a:t>secondo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genere</a:t>
            </a:r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75608D-F247-42A2-AA13-88B9DEDA0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/>
          <a:stretch/>
        </p:blipFill>
        <p:spPr>
          <a:xfrm>
            <a:off x="1308100" y="1341438"/>
            <a:ext cx="6326295" cy="4992827"/>
          </a:xfrm>
        </p:spPr>
      </p:pic>
    </p:spTree>
    <p:extLst>
      <p:ext uri="{BB962C8B-B14F-4D97-AF65-F5344CB8AC3E}">
        <p14:creationId xmlns:p14="http://schemas.microsoft.com/office/powerpoint/2010/main" val="326163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Legge del 17 giugno 2011 sulla promozione dello sport (</a:t>
            </a:r>
            <a:r>
              <a:rPr lang="it-IT" sz="2800" dirty="0" err="1"/>
              <a:t>LPSpo</a:t>
            </a:r>
            <a:r>
              <a:rPr lang="it-IT" sz="2800" dirty="0"/>
              <a:t>)</a:t>
            </a:r>
          </a:p>
          <a:p>
            <a:endParaRPr lang="de-DE" dirty="0"/>
          </a:p>
          <a:p>
            <a:r>
              <a:rPr lang="it-IT" b="1" dirty="0"/>
              <a:t>Art. 1 Obiettivi</a:t>
            </a:r>
            <a:endParaRPr lang="it-IT" dirty="0"/>
          </a:p>
          <a:p>
            <a:pPr marL="514350" indent="-514350">
              <a:buAutoNum type="alphaLcPeriod"/>
            </a:pPr>
            <a:r>
              <a:rPr lang="it-IT" dirty="0"/>
              <a:t>incrementare l’attività fisica e sportiva </a:t>
            </a:r>
            <a:r>
              <a:rPr lang="it-IT" b="1" dirty="0"/>
              <a:t>in tutte le fasce d’età</a:t>
            </a:r>
            <a:r>
              <a:rPr lang="it-IT" dirty="0"/>
              <a:t>;</a:t>
            </a:r>
            <a:endParaRPr lang="de-DE" dirty="0"/>
          </a:p>
          <a:p>
            <a:pPr marL="514350" indent="-514350">
              <a:buAutoNum type="alphaLcPeriod"/>
            </a:pPr>
            <a:r>
              <a:rPr lang="it-IT" dirty="0"/>
              <a:t>riqualificare il valore dello sport e dell’attività fisica nell’educazione e nell’istruzione</a:t>
            </a:r>
            <a:r>
              <a:rPr lang="de-DE" dirty="0"/>
              <a:t>;</a:t>
            </a:r>
          </a:p>
          <a:p>
            <a:pPr marL="514350" indent="-514350">
              <a:buAutoNum type="alphaLcPeriod"/>
            </a:pPr>
            <a:r>
              <a:rPr lang="de-DE" dirty="0"/>
              <a:t>…</a:t>
            </a:r>
          </a:p>
          <a:p>
            <a:pPr marL="514350" indent="-514350">
              <a:buAutoNum type="alphaLcPeriod"/>
            </a:pPr>
            <a:r>
              <a:rPr lang="de-DE" dirty="0"/>
              <a:t>…</a:t>
            </a:r>
          </a:p>
          <a:p>
            <a:pPr marL="514350" indent="-514350">
              <a:buAutoNum type="alphaLcPeriod"/>
            </a:pPr>
            <a:r>
              <a:rPr lang="de-DE" dirty="0"/>
              <a:t>…</a:t>
            </a:r>
          </a:p>
          <a:p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Rilevanza dello sport per gli adulti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620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Rilevanza dello sport per gli adulti</a:t>
            </a:r>
            <a:endParaRPr lang="de-CH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325034" y="1685186"/>
            <a:ext cx="9681633" cy="4407624"/>
            <a:chOff x="1271134" y="1249294"/>
            <a:chExt cx="7001780" cy="268453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1320117" y="1520825"/>
              <a:ext cx="1468888" cy="900113"/>
            </a:xfrm>
            <a:prstGeom prst="chevron">
              <a:avLst>
                <a:gd name="adj" fmla="val 47797"/>
              </a:avLst>
            </a:prstGeom>
            <a:solidFill>
              <a:srgbClr val="CC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 b="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481185" y="1520825"/>
              <a:ext cx="1655762" cy="909638"/>
            </a:xfrm>
            <a:prstGeom prst="chevron">
              <a:avLst>
                <a:gd name="adj" fmla="val 45506"/>
              </a:avLst>
            </a:prstGeom>
            <a:solidFill>
              <a:srgbClr val="CC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e-DE" altLang="de-DE" sz="5300" b="0">
                <a:latin typeface="Times" panose="02020603050405020304" pitchFamily="18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877262" y="1520825"/>
              <a:ext cx="4395652" cy="900113"/>
            </a:xfrm>
            <a:prstGeom prst="chevron">
              <a:avLst>
                <a:gd name="adj" fmla="val 41550"/>
              </a:avLst>
            </a:prstGeom>
            <a:solidFill>
              <a:srgbClr val="FFC000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e-DE" altLang="de-DE" sz="2400" b="0">
                <a:latin typeface="Times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113213" y="1844970"/>
              <a:ext cx="3419475" cy="22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altLang="de-DE" sz="1800" dirty="0"/>
                <a:t>Sport per </a:t>
              </a:r>
              <a:r>
                <a:rPr lang="de-CH" altLang="de-DE" sz="1800" dirty="0" err="1"/>
                <a:t>gli</a:t>
              </a:r>
              <a:r>
                <a:rPr lang="de-CH" altLang="de-DE" sz="1800" dirty="0"/>
                <a:t> </a:t>
              </a:r>
              <a:r>
                <a:rPr lang="de-CH" altLang="de-DE" sz="1800" dirty="0" err="1"/>
                <a:t>adulti</a:t>
              </a:r>
              <a:r>
                <a:rPr lang="de-CH" altLang="de-DE" sz="1800" dirty="0"/>
                <a:t> </a:t>
              </a:r>
              <a:r>
                <a:rPr lang="de-CH" altLang="de-DE" sz="1800" dirty="0" err="1"/>
                <a:t>Svizzera</a:t>
              </a:r>
              <a:endParaRPr lang="de-CH" altLang="de-DE" sz="1800" dirty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71134" y="1249294"/>
              <a:ext cx="2889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5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181670" y="1249294"/>
              <a:ext cx="54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10  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533621" y="1254255"/>
              <a:ext cx="451442" cy="206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20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156407" y="1249294"/>
              <a:ext cx="792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60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752984" y="1249294"/>
              <a:ext cx="7921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CH" altLang="de-DE" sz="1600" dirty="0"/>
                <a:t>40</a:t>
              </a:r>
            </a:p>
          </p:txBody>
        </p:sp>
        <p:pic>
          <p:nvPicPr>
            <p:cNvPr id="14" name="Picture 14" descr="\\vm00002a.adb.intra.admin.ch\BASPO-home$\U80785084\data\Documents\My Pictures\Bea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41"/>
            <a:stretch>
              <a:fillRect/>
            </a:stretch>
          </p:blipFill>
          <p:spPr bwMode="auto">
            <a:xfrm>
              <a:off x="3270795" y="2565400"/>
              <a:ext cx="1944687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\\vm00002a.adb.intra.admin.ch\BASPO-home$\U80785084\data\Documents\My Pictures\Steethocke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8" r="20720"/>
            <a:stretch>
              <a:fillRect/>
            </a:stretch>
          </p:blipFill>
          <p:spPr bwMode="auto">
            <a:xfrm>
              <a:off x="2293030" y="2565400"/>
              <a:ext cx="1366837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\\vm00002a.adb.intra.admin.ch\BASPO-home$\U80785084\data\Documents\My Pictures\dk04112406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1" t="1610" r="41457" b="18153"/>
            <a:stretch>
              <a:fillRect/>
            </a:stretch>
          </p:blipFill>
          <p:spPr bwMode="auto">
            <a:xfrm>
              <a:off x="1356405" y="2565400"/>
              <a:ext cx="954087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8" descr="\\vm00002a.adb.intra.admin.ch\BASPO-home$\U80785084\data\Documents\My Pictures\dk06013002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7"/>
            <a:stretch>
              <a:fillRect/>
            </a:stretch>
          </p:blipFill>
          <p:spPr bwMode="auto">
            <a:xfrm>
              <a:off x="6507382" y="2565400"/>
              <a:ext cx="1728788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\\vm00002a.adb.intra.admin.ch\BASPO-home$\U80785084\data\Documents\My Pictures\Inlin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7" t="10863" r="7687" b="3876"/>
            <a:stretch>
              <a:fillRect/>
            </a:stretch>
          </p:blipFill>
          <p:spPr bwMode="auto">
            <a:xfrm>
              <a:off x="5211982" y="2565400"/>
              <a:ext cx="1296988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698014" y="1820453"/>
              <a:ext cx="1170673" cy="31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altLang="de-DE" sz="1400" dirty="0">
                  <a:solidFill>
                    <a:schemeClr val="bg1"/>
                  </a:solidFill>
                </a:rPr>
                <a:t>Sport per i </a:t>
              </a:r>
              <a:r>
                <a:rPr lang="de-CH" altLang="de-DE" sz="1400" dirty="0" err="1">
                  <a:solidFill>
                    <a:schemeClr val="bg1"/>
                  </a:solidFill>
                </a:rPr>
                <a:t>bambini</a:t>
              </a:r>
              <a:endParaRPr lang="de-CH" alt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2931243" y="1822853"/>
              <a:ext cx="974070" cy="31867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de-CH" altLang="de-DE" sz="1400" dirty="0">
                  <a:solidFill>
                    <a:schemeClr val="bg1"/>
                  </a:solidFill>
                </a:rPr>
                <a:t>Sport per i </a:t>
              </a:r>
              <a:r>
                <a:rPr lang="de-CH" altLang="de-DE" sz="1400" dirty="0" err="1">
                  <a:solidFill>
                    <a:schemeClr val="bg1"/>
                  </a:solidFill>
                </a:rPr>
                <a:t>giovani</a:t>
              </a:r>
              <a:r>
                <a:rPr lang="de-CH" altLang="de-DE" sz="14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155407" y="1704343"/>
            <a:ext cx="5780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de-DE" sz="1600" dirty="0"/>
              <a:t>80+</a:t>
            </a:r>
          </a:p>
        </p:txBody>
      </p:sp>
    </p:spTree>
    <p:extLst>
      <p:ext uri="{BB962C8B-B14F-4D97-AF65-F5344CB8AC3E}">
        <p14:creationId xmlns:p14="http://schemas.microsoft.com/office/powerpoint/2010/main" val="2490423729"/>
      </p:ext>
    </p:extLst>
  </p:cSld>
  <p:clrMapOvr>
    <a:masterClrMapping/>
  </p:clrMapOvr>
</p:sld>
</file>

<file path=ppt/theme/theme1.xml><?xml version="1.0" encoding="utf-8"?>
<a:theme xmlns:a="http://schemas.openxmlformats.org/drawingml/2006/main" name="BASPO_Basis_d_16:9">
  <a:themeElements>
    <a:clrScheme name="Masterfolien fr VBS mit Beispiel_April-06 BASP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folien fr VBS mit Beispiel_April-06 BAS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folien fr VBS mit Beispiel_April-06 BAS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PO_J+S_16_9_d_Vorlage" id="{EC5ED369-4E3C-4813-8CEF-1C7B59003A8E}" vid="{30D6BC69-1D95-4F0E-ABEB-7CC63A3B8925}"/>
    </a:ext>
  </a:extLst>
</a:theme>
</file>

<file path=ppt/theme/theme2.xml><?xml version="1.0" encoding="utf-8"?>
<a:theme xmlns:a="http://schemas.openxmlformats.org/drawingml/2006/main" name="1_BASPO_Basis_d_16:9">
  <a:themeElements>
    <a:clrScheme name="BASPO Tim neu">
      <a:dk1>
        <a:sysClr val="windowText" lastClr="000000"/>
      </a:dk1>
      <a:lt1>
        <a:sysClr val="window" lastClr="FFFFFF"/>
      </a:lt1>
      <a:dk2>
        <a:srgbClr val="333333"/>
      </a:dk2>
      <a:lt2>
        <a:srgbClr val="E6E6E6"/>
      </a:lt2>
      <a:accent1>
        <a:srgbClr val="DD5B19"/>
      </a:accent1>
      <a:accent2>
        <a:srgbClr val="12768D"/>
      </a:accent2>
      <a:accent3>
        <a:srgbClr val="54AFAF"/>
      </a:accent3>
      <a:accent4>
        <a:srgbClr val="77933C"/>
      </a:accent4>
      <a:accent5>
        <a:srgbClr val="C54219"/>
      </a:accent5>
      <a:accent6>
        <a:srgbClr val="214F5A"/>
      </a:accent6>
      <a:hlink>
        <a:srgbClr val="0000FF"/>
      </a:hlink>
      <a:folHlink>
        <a:srgbClr val="800080"/>
      </a:folHlink>
    </a:clrScheme>
    <a:fontScheme name="Masterfolien fr VBS mit Beispiel_April-06 BAS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folien fr VBS mit Beispiel_April-06 BAS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PO_J+S_16_9_d_Vorlage" id="{EC5ED369-4E3C-4813-8CEF-1C7B59003A8E}" vid="{30D6BC69-1D95-4F0E-ABEB-7CC63A3B8925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16_9_BASPO_J+S_d_Vorlage</Template>
  <TotalTime>0</TotalTime>
  <Words>1680</Words>
  <Application>Microsoft Office PowerPoint</Application>
  <PresentationFormat>Breitbild</PresentationFormat>
  <Paragraphs>276</Paragraphs>
  <Slides>26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Symbol</vt:lpstr>
      <vt:lpstr>Times</vt:lpstr>
      <vt:lpstr>BASPO_Basis_d_16:9</vt:lpstr>
      <vt:lpstr>1_BASPO_Basis_d_16:9</vt:lpstr>
      <vt:lpstr>PowerPoint-Präsentation</vt:lpstr>
      <vt:lpstr>Obiettivi della presentazione</vt:lpstr>
      <vt:lpstr>Sport Svizzera 2020</vt:lpstr>
      <vt:lpstr>Comportatmento sportivo della popolazione </vt:lpstr>
      <vt:lpstr>Attivita sportiva secondo il genere</vt:lpstr>
      <vt:lpstr>PowerPoint-Präsentation</vt:lpstr>
      <vt:lpstr>Piramide dell’età secondo il genere</vt:lpstr>
      <vt:lpstr>Rilevanza dello sport per gli adulti</vt:lpstr>
      <vt:lpstr>Rilevanza dello sport per gli adulti</vt:lpstr>
      <vt:lpstr>Gruppo di destinatari nello sport per gli adulti</vt:lpstr>
      <vt:lpstr>Entwicklung von Erwachsenensport Schweiz esa</vt:lpstr>
      <vt:lpstr>Strategia della promozione  esa</vt:lpstr>
      <vt:lpstr>Le attuali organizzazioni partner (Stato 2024)</vt:lpstr>
      <vt:lpstr>Le attuali organizzazioni partner esa (Stato 2024)</vt:lpstr>
      <vt:lpstr>Le attuali organizzazioni partner esa (Stato 2024)</vt:lpstr>
      <vt:lpstr>Le attuali organizzazioni partner esa (cifre del 2024)</vt:lpstr>
      <vt:lpstr>Chi sono i partner più forti? (stato 2012)</vt:lpstr>
      <vt:lpstr>Discipline esa (cifre del 2021)</vt:lpstr>
      <vt:lpstr>Gestione dei partner: statistiche dei corsi</vt:lpstr>
      <vt:lpstr>Numero di partecipanti ai corsi esa (monitori/trici ed esperti/e) </vt:lpstr>
      <vt:lpstr>Numero di monitori/trici riconosciuti e di esperti/e</vt:lpstr>
      <vt:lpstr>Proporzione di donne e uomini nei corsi e nei moduli esa</vt:lpstr>
      <vt:lpstr>Struttura della formazione esa</vt:lpstr>
      <vt:lpstr>Struttura della formazione esa</vt:lpstr>
      <vt:lpstr>Concezione della formazione esa</vt:lpstr>
      <vt:lpstr>Approfondimento individuale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si presenta</dc:title>
  <dc:subject>Presentazione "esa si presenta" per la formazione</dc:subject>
  <dc:creator>JES</dc:creator>
  <cp:keywords>esa;formazione;presentazione</cp:keywords>
  <cp:lastModifiedBy>Wettstein Cornelia BASPO</cp:lastModifiedBy>
  <cp:revision>466</cp:revision>
  <cp:lastPrinted>2020-06-11T11:46:01Z</cp:lastPrinted>
  <dcterms:created xsi:type="dcterms:W3CDTF">2020-04-06T05:14:50Z</dcterms:created>
  <dcterms:modified xsi:type="dcterms:W3CDTF">2024-04-29T08:25:23Z</dcterms:modified>
</cp:coreProperties>
</file>