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5"/>
  </p:notesMasterIdLst>
  <p:handoutMasterIdLst>
    <p:handoutMasterId r:id="rId26"/>
  </p:handoutMasterIdLst>
  <p:sldIdLst>
    <p:sldId id="262" r:id="rId5"/>
    <p:sldId id="307" r:id="rId6"/>
    <p:sldId id="264" r:id="rId7"/>
    <p:sldId id="324" r:id="rId8"/>
    <p:sldId id="325" r:id="rId9"/>
    <p:sldId id="322" r:id="rId10"/>
    <p:sldId id="326" r:id="rId11"/>
    <p:sldId id="327" r:id="rId12"/>
    <p:sldId id="318" r:id="rId13"/>
    <p:sldId id="328" r:id="rId14"/>
    <p:sldId id="329" r:id="rId15"/>
    <p:sldId id="330" r:id="rId16"/>
    <p:sldId id="331" r:id="rId17"/>
    <p:sldId id="332" r:id="rId18"/>
    <p:sldId id="333" r:id="rId19"/>
    <p:sldId id="323" r:id="rId20"/>
    <p:sldId id="334" r:id="rId21"/>
    <p:sldId id="335" r:id="rId22"/>
    <p:sldId id="336" r:id="rId23"/>
    <p:sldId id="277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fenninger Barbara" initials="PB" lastIdx="2" clrIdx="0">
    <p:extLst>
      <p:ext uri="{19B8F6BF-5375-455C-9EA6-DF929625EA0E}">
        <p15:presenceInfo xmlns:p15="http://schemas.microsoft.com/office/powerpoint/2012/main" userId="S::b.pfenninger@bfu.ch::6281cde7-9d1e-409e-8798-499a6accf84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F01F3A-DB46-4202-9F10-F97102EA8CEC}" v="12" dt="2021-04-16T15:22:28.134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23" autoAdjust="0"/>
  </p:normalViewPr>
  <p:slideViewPr>
    <p:cSldViewPr snapToGrid="0">
      <p:cViewPr varScale="1">
        <p:scale>
          <a:sx n="29" d="100"/>
          <a:sy n="29" d="100"/>
        </p:scale>
        <p:origin x="10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-1157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noProof="0" dirty="0"/>
              <a:t>Suggestion didactique:</a:t>
            </a:r>
          </a:p>
          <a:p>
            <a:r>
              <a:rPr lang="fr-CH" noProof="0" dirty="0"/>
              <a:t>Rassembler des exemples de facteurs de risque comportementaux et structurels en plénière.</a:t>
            </a:r>
          </a:p>
          <a:p>
            <a:r>
              <a:rPr lang="fr-CH" noProof="0" dirty="0"/>
              <a:t>En tant que moniteur/instructeur, où avez-vous le plus d’influence?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6164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CH" noProof="0" dirty="0"/>
              <a:t>BPA</a:t>
            </a:r>
            <a:r>
              <a:rPr lang="fr-CH" baseline="0" noProof="0" dirty="0"/>
              <a:t> (2020): Prévention des accidents dans le sport des adultes. BPA: Berne. P. </a:t>
            </a:r>
            <a:r>
              <a:rPr lang="de-CH" baseline="0" dirty="0"/>
              <a:t>8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9503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noProof="0" dirty="0"/>
              <a:t>Suggestion didactique:</a:t>
            </a:r>
          </a:p>
          <a:p>
            <a:r>
              <a:rPr lang="fr-CH" noProof="0" dirty="0"/>
              <a:t>Illustrer à l’aide d’un exemple tiré de votre discipline sportive; voir p. 10 (stratégies 1 à 3) et p. 11 (exemple de la randonnée en montagne) de la publication du BPA.</a:t>
            </a:r>
          </a:p>
          <a:p>
            <a:endParaRPr lang="fr-CH" noProof="0" dirty="0"/>
          </a:p>
          <a:p>
            <a:pPr>
              <a:buClr>
                <a:schemeClr val="accent2"/>
              </a:buClr>
            </a:pPr>
            <a:r>
              <a:rPr lang="fr-CH" noProof="0" dirty="0"/>
              <a:t>Selon la discipline sportive, les mesures de prévention possibles interviennent à différents niveaux:</a:t>
            </a:r>
          </a:p>
          <a:p>
            <a:pPr marL="614389" lvl="1" indent="-342900">
              <a:buFont typeface="Arial" panose="020B0604020202020204" pitchFamily="34" charset="0"/>
              <a:buChar char="•"/>
            </a:pPr>
            <a:r>
              <a:rPr lang="fr-CH" noProof="0" dirty="0"/>
              <a:t>p. ex. ski: règles de la FIS</a:t>
            </a:r>
            <a:br>
              <a:rPr lang="fr-CH" noProof="0" dirty="0"/>
            </a:br>
            <a:r>
              <a:rPr lang="fr-CH" noProof="0" dirty="0">
                <a:solidFill>
                  <a:schemeClr val="tx2"/>
                </a:solidFill>
                <a:sym typeface="Wingdings" panose="05000000000000000000" pitchFamily="2" charset="2"/>
              </a:rPr>
              <a:t> au niveau de la législation, des directives</a:t>
            </a:r>
            <a:endParaRPr lang="fr-CH" noProof="0" dirty="0">
              <a:solidFill>
                <a:schemeClr val="tx2"/>
              </a:solidFill>
            </a:endParaRPr>
          </a:p>
          <a:p>
            <a:pPr marL="614389" lvl="1" indent="-342900">
              <a:buFont typeface="Arial" panose="020B0604020202020204" pitchFamily="34" charset="0"/>
              <a:buChar char="•"/>
            </a:pPr>
            <a:r>
              <a:rPr lang="fr-CH" noProof="0" dirty="0"/>
              <a:t>p. ex. </a:t>
            </a:r>
            <a:r>
              <a:rPr lang="fr-CH" noProof="0" dirty="0" err="1"/>
              <a:t>fitgym</a:t>
            </a:r>
            <a:r>
              <a:rPr lang="fr-CH" noProof="0" dirty="0"/>
              <a:t> </a:t>
            </a:r>
            <a:r>
              <a:rPr lang="fr-CH" noProof="0" dirty="0">
                <a:solidFill>
                  <a:schemeClr val="tx2"/>
                </a:solidFill>
                <a:sym typeface="Wingdings" panose="05000000000000000000" pitchFamily="2" charset="2"/>
              </a:rPr>
              <a:t> surtout au niveau des prérequis physiques et techniques et d’un apprentissage adapté</a:t>
            </a:r>
            <a:endParaRPr lang="fr-CH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0540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CH" noProof="0" dirty="0"/>
              <a:t>Les participants remplissent la page 15.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8272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CH" noProof="0" dirty="0"/>
              <a:t>Les participants remplissent la page 16.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CH" noProof="0" dirty="0"/>
              <a:t>Planifier les adaptations de grande envergure et à plus long terme (p. ex. Entretien d’une installation extérieure).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6268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2988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9557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noProof="0" dirty="0"/>
              <a:t>Force et équilibre diminuent dès l’âge de 30 ans environ. À un âge avancé, les déficits en la matière sont à l’origine de nombreuses chutes qui pourraient pourtant être évitées.</a:t>
            </a:r>
          </a:p>
          <a:p>
            <a:endParaRPr lang="fr-CH" noProof="0" dirty="0"/>
          </a:p>
          <a:p>
            <a:r>
              <a:rPr lang="fr-CH" noProof="0" dirty="0">
                <a:sym typeface="Wingdings" panose="05000000000000000000" pitchFamily="2" charset="2"/>
              </a:rPr>
              <a:t> L’entraînement ciblé de la force et de l’équilibre est essentiel pour la prévention des chutes; il devrait être intégré le plus tôt possible dans toute offre d’activité physique ou sportive destinée aux adultes.</a:t>
            </a:r>
            <a:endParaRPr lang="fr-CH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6512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CH" noProof="0" dirty="0"/>
              <a:t>L’obtention du label de qualité equilibre-en-marche.ch permet de publier des cours sur la plateforme de cours sur www.equilibre-en-marche.ch.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8366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Hinweis an die Experten: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Bei Fragen steht euch Barbara Pfenninger,</a:t>
            </a:r>
            <a:r>
              <a:rPr lang="de-CH" baseline="0" dirty="0"/>
              <a:t> b.pfenninger@bfu.ch, zur Verfügung.</a:t>
            </a:r>
            <a:endParaRPr lang="de-CH" dirty="0"/>
          </a:p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8467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22630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noProof="0" dirty="0"/>
              <a:t>BPA</a:t>
            </a:r>
            <a:r>
              <a:rPr lang="fr-CH" baseline="0" noProof="0" dirty="0"/>
              <a:t> (2020): Prévention des accidents dans le sport des adultes. BPA: Berne. P. 13</a:t>
            </a:r>
            <a:endParaRPr lang="fr-CH" noProof="0" dirty="0"/>
          </a:p>
          <a:p>
            <a:r>
              <a:rPr lang="fr-CH" noProof="0" dirty="0"/>
              <a:t>Suggestion didactique: discussion de cet extrait de la publication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0089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noProof="0" dirty="0"/>
              <a:t>La prévention des accidents vous accompagne en permanence: elle fait partie intégrante de chaque phase de l’enseignement.</a:t>
            </a:r>
          </a:p>
          <a:p>
            <a:pPr marL="0" indent="0">
              <a:buNone/>
            </a:pPr>
            <a:endParaRPr lang="fr-CH" noProof="0" dirty="0"/>
          </a:p>
          <a:p>
            <a:r>
              <a:rPr lang="fr-CH" noProof="0" dirty="0"/>
              <a:t>Démarche:</a:t>
            </a:r>
          </a:p>
          <a:p>
            <a:pPr marL="614389" lvl="1" indent="-342900">
              <a:buFont typeface="Arial" panose="020B0604020202020204" pitchFamily="34" charset="0"/>
              <a:buChar char="•"/>
            </a:pPr>
            <a:r>
              <a:rPr lang="fr-CH" noProof="0" dirty="0"/>
              <a:t>Analyse générale des accidents pour votre sport/discipline sportive/activité physique</a:t>
            </a:r>
            <a:br>
              <a:rPr lang="fr-CH" noProof="0" dirty="0"/>
            </a:br>
            <a:r>
              <a:rPr lang="fr-CH" noProof="0" dirty="0"/>
              <a:t>p. ex. blessures graves et fréquences subies lors de randonnées</a:t>
            </a:r>
            <a:endParaRPr lang="fr-CH" noProof="0" dirty="0">
              <a:solidFill>
                <a:schemeClr val="tx2"/>
              </a:solidFill>
            </a:endParaRPr>
          </a:p>
          <a:p>
            <a:pPr marL="614389" lvl="1" indent="-342900">
              <a:buFont typeface="Arial" panose="020B0604020202020204" pitchFamily="34" charset="0"/>
              <a:buChar char="•"/>
            </a:pPr>
            <a:r>
              <a:rPr lang="fr-CH" noProof="0" dirty="0"/>
              <a:t>Analyse des accidents pour une activité ou un cours spécifique</a:t>
            </a:r>
            <a:br>
              <a:rPr lang="fr-CH" noProof="0" dirty="0"/>
            </a:br>
            <a:r>
              <a:rPr lang="fr-CH" noProof="0" dirty="0"/>
              <a:t>p. ex. </a:t>
            </a:r>
            <a:r>
              <a:rPr lang="fr-CH" noProof="0" dirty="0">
                <a:solidFill>
                  <a:schemeClr val="tx2"/>
                </a:solidFill>
              </a:rPr>
              <a:t>sortie luge du club</a:t>
            </a:r>
          </a:p>
          <a:p>
            <a:pPr marL="614389" lvl="1" indent="-342900">
              <a:buFont typeface="Arial" panose="020B0604020202020204" pitchFamily="34" charset="0"/>
              <a:buChar char="•"/>
            </a:pPr>
            <a:r>
              <a:rPr lang="fr-CH" noProof="0" dirty="0"/>
              <a:t>Analyse des accidents pour certains éléments de l’activité ou du cours</a:t>
            </a:r>
            <a:br>
              <a:rPr lang="fr-CH" noProof="0" dirty="0"/>
            </a:br>
            <a:r>
              <a:rPr lang="fr-CH" noProof="0" dirty="0"/>
              <a:t>p. ex. pour des exercices d’équilibre sur une surface instable </a:t>
            </a:r>
            <a:r>
              <a:rPr lang="fr-CH" noProof="0" dirty="0">
                <a:solidFill>
                  <a:schemeClr val="tx2"/>
                </a:solidFill>
              </a:rPr>
              <a:t>avec des personnes âgées</a:t>
            </a:r>
            <a:endParaRPr lang="fr-CH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0279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CH" noProof="0" dirty="0"/>
              <a:t>BPA</a:t>
            </a:r>
            <a:r>
              <a:rPr lang="fr-CH" baseline="0" noProof="0" dirty="0"/>
              <a:t> (2020): Prévention des accidents dans le sport des adultes. BPA: Berne. P.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fr-CH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CH" noProof="0" dirty="0"/>
              <a:t>Il s’agit d’éviter les blessures graves ou mortelles et de rendre le sport ou l’activité aussi sûrs que possible</a:t>
            </a:r>
            <a:r>
              <a:rPr lang="fr-CH" baseline="0" noProof="0" dirty="0"/>
              <a:t>.</a:t>
            </a:r>
            <a:endParaRPr lang="fr-CH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fr-CH" noProof="0" dirty="0"/>
          </a:p>
          <a:p>
            <a:r>
              <a:rPr lang="fr-CH" noProof="0" dirty="0"/>
              <a:t>Suggestions didactiques: </a:t>
            </a:r>
          </a:p>
          <a:p>
            <a:pPr marL="171450" indent="-171450">
              <a:buFontTx/>
              <a:buChar char="-"/>
            </a:pPr>
            <a:r>
              <a:rPr lang="fr-CH" noProof="0" dirty="0"/>
              <a:t>Quelle est la chose la plus grave qui pourrait arriver dans votre discipline sportive?</a:t>
            </a:r>
          </a:p>
          <a:p>
            <a:pPr marL="171450" indent="-171450">
              <a:buFontTx/>
              <a:buChar char="-"/>
            </a:pPr>
            <a:r>
              <a:rPr lang="fr-CH" noProof="0" dirty="0"/>
              <a:t>Quelles sont les sollicitations incorrectes les plus fréquentes et comment peut-on les éviter?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6659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CH" noProof="0" dirty="0"/>
              <a:t>Discussion possible avec les participants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891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CH" noProof="0" dirty="0"/>
              <a:t>Théorie p. 6-7</a:t>
            </a:r>
          </a:p>
          <a:p>
            <a:endParaRPr lang="fr-CH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CH" noProof="0" dirty="0"/>
              <a:t>L’</a:t>
            </a:r>
            <a:r>
              <a:rPr lang="fr-CH" noProof="0" dirty="0" err="1"/>
              <a:t>expert-e</a:t>
            </a:r>
            <a:r>
              <a:rPr lang="fr-CH" noProof="0" dirty="0"/>
              <a:t> procède à une analyse (notamment chiffrée) des accidents en amont.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CH" noProof="0" dirty="0"/>
              <a:t>Les participants remplissent la page 13. La comparaison de leurs réponses aux faits leur permet de se rendre compte de ce qu’ils savent déjà.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4943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9478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noProof="0" dirty="0"/>
              <a:t>L’</a:t>
            </a:r>
            <a:r>
              <a:rPr lang="fr-CH" noProof="0" dirty="0" err="1"/>
              <a:t>expert-e</a:t>
            </a:r>
            <a:r>
              <a:rPr lang="fr-CH" noProof="0" dirty="0"/>
              <a:t> explique quels sont les risques structurels et les risques comportementaux de la discipline sportive</a:t>
            </a:r>
            <a:r>
              <a:rPr lang="fr-CH" baseline="0" noProof="0" dirty="0"/>
              <a:t>.</a:t>
            </a:r>
          </a:p>
          <a:p>
            <a:r>
              <a:rPr lang="fr-CH" baseline="0" noProof="0" dirty="0"/>
              <a:t>Remarque: la prévention structurelle (p. ex. port obligatoire du casque de vélo) est généralement plus facile à mettre en œuvre que la prévention comportementale.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575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CH" noProof="0"/>
              <a:t>Datum, Untertitel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CH" noProof="0"/>
              <a:t>Vorname Name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fr-CH" sz="1000" spc="19" baseline="0" noProof="0">
                <a:solidFill>
                  <a:schemeClr val="bg1"/>
                </a:solidFill>
              </a:rPr>
              <a:t>Bureau de prévention</a:t>
            </a:r>
          </a:p>
          <a:p>
            <a:pPr>
              <a:lnSpc>
                <a:spcPct val="128000"/>
              </a:lnSpc>
            </a:pPr>
            <a:r>
              <a:rPr lang="fr-CH" sz="1000" spc="19" baseline="0" noProof="0">
                <a:solidFill>
                  <a:schemeClr val="bg1"/>
                </a:solidFill>
              </a:rPr>
              <a:t>des accidents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19" y="488444"/>
            <a:ext cx="1990311" cy="379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fr-CH" sz="1000" spc="19" baseline="0" noProof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fr-CH" sz="1000" spc="19" baseline="0" noProof="0">
                <a:solidFill>
                  <a:schemeClr val="bg1"/>
                </a:solidFill>
              </a:rPr>
              <a:t>info@bpa.ch bpa.ch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Mai 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Mai 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Mai 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Mai 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Mai 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Mai 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Mai 21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Mai 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Untertitel, Datum</a:t>
            </a:r>
            <a:endParaRPr lang="de-CH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50134" y="487931"/>
            <a:ext cx="1871686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fr-CH" sz="1000" spc="19" baseline="0" noProof="0" dirty="0">
                <a:solidFill>
                  <a:schemeClr val="bg1"/>
                </a:solidFill>
              </a:rPr>
              <a:t>Bureau de prévention</a:t>
            </a:r>
          </a:p>
          <a:p>
            <a:pPr>
              <a:lnSpc>
                <a:spcPct val="128000"/>
              </a:lnSpc>
            </a:pPr>
            <a:r>
              <a:rPr lang="fr-CH" sz="1000" spc="19" baseline="0" noProof="0" dirty="0">
                <a:solidFill>
                  <a:schemeClr val="bg1"/>
                </a:solidFill>
              </a:rPr>
              <a:t>des accidents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63315"/>
            <a:ext cx="2090704" cy="379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info@bpa.ch bpa.ch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tx1"/>
                </a:solidFill>
              </a:rPr>
              <a:t>info@bfu.ch bfu.ch</a:t>
            </a:r>
            <a:endParaRPr lang="de-CH" sz="1000" spc="19" baseline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Untertitel</a:t>
            </a:r>
            <a:endParaRPr lang="de-CH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Keyword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err="1"/>
              <a:t>Leadtext</a:t>
            </a:r>
            <a:r>
              <a:rPr lang="de-CH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Mai 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Mai 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Mai 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</a:t>
            </a:r>
            <a:br>
              <a:rPr lang="de-DE"/>
            </a:br>
            <a:r>
              <a:rPr lang="de-DE"/>
              <a:t>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Mai 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 der Präsentation - </a:t>
            </a:r>
            <a:r>
              <a:rPr lang="de-DE" err="1"/>
              <a:t>Fusszeile</a:t>
            </a:r>
            <a:r>
              <a:rPr lang="de-DE"/>
              <a:t> (einfügen über «Einfügen &gt; Kopf- und </a:t>
            </a:r>
            <a:r>
              <a:rPr lang="de-DE" err="1"/>
              <a:t>Fusszeile</a:t>
            </a:r>
            <a:r>
              <a:rPr lang="de-DE"/>
              <a:t>»)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708920"/>
            <a:ext cx="9288512" cy="1543314"/>
          </a:xfrm>
        </p:spPr>
        <p:txBody>
          <a:bodyPr/>
          <a:lstStyle/>
          <a:p>
            <a:r>
              <a:rPr lang="fr-CH" dirty="0"/>
              <a:t>Prévention des accidents dans le sport des adultes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2021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CH" dirty="0"/>
              <a:t>Autrices: Barbara </a:t>
            </a:r>
            <a:r>
              <a:rPr lang="fr-CH" dirty="0" err="1"/>
              <a:t>Pfenninger</a:t>
            </a:r>
            <a:r>
              <a:rPr lang="fr-CH" dirty="0"/>
              <a:t> (BPA), Cornelia Wettstein (</a:t>
            </a:r>
            <a:r>
              <a:rPr lang="fr-CH" dirty="0" err="1"/>
              <a:t>esa</a:t>
            </a:r>
            <a:r>
              <a:rPr lang="fr-CH" dirty="0"/>
              <a:t>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A2744C-89A5-3848-97F0-F3EF2745B2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881" y="305375"/>
            <a:ext cx="2631159" cy="116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fr-CH" dirty="0"/>
              <a:t>2	Pourquoi des accidents peuvent-ils se produire?		(p. 8-9)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/>
          </a:bodyPr>
          <a:lstStyle/>
          <a:p>
            <a:pPr marL="354013" lvl="1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354013" lvl="1" indent="-342900">
              <a:buFont typeface="Arial" panose="020B0604020202020204" pitchFamily="34" charset="0"/>
              <a:buChar char="•"/>
            </a:pPr>
            <a:r>
              <a:rPr lang="fr-CH"/>
              <a:t>Analyse des risques structurels</a:t>
            </a:r>
          </a:p>
          <a:p>
            <a:pPr marL="354013" lvl="1" indent="-342900">
              <a:buFont typeface="Arial" panose="020B0604020202020204" pitchFamily="34" charset="0"/>
              <a:buChar char="•"/>
            </a:pPr>
            <a:r>
              <a:rPr lang="fr-CH"/>
              <a:t>Analyse des risques comportementaux</a:t>
            </a:r>
          </a:p>
          <a:p>
            <a:pPr marL="354013" lvl="1" indent="-342900">
              <a:buFont typeface="Arial" panose="020B0604020202020204" pitchFamily="34" charset="0"/>
              <a:buChar char="•"/>
            </a:pPr>
            <a:r>
              <a:rPr lang="fr-CH"/>
              <a:t>Définition des facteurs de risque</a:t>
            </a:r>
          </a:p>
          <a:p>
            <a:pPr marL="354013" lvl="1" indent="-34290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10</a:t>
            </a:fld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fr-CH" dirty="0"/>
              <a:t>Analyse des</a:t>
            </a:r>
            <a:r>
              <a:rPr lang="fr-CH"/>
              <a:t> risques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D7F9C98-5180-40CC-A3E2-AD63CBF80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0307" y="1590712"/>
            <a:ext cx="5471929" cy="4480322"/>
          </a:xfrm>
          <a:prstGeom prst="rect">
            <a:avLst/>
          </a:prstGeom>
          <a:noFill/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9394A852-84C6-4597-9BEF-587B4E0DFFD0}"/>
              </a:ext>
            </a:extLst>
          </p:cNvPr>
          <p:cNvSpPr/>
          <p:nvPr/>
        </p:nvSpPr>
        <p:spPr>
          <a:xfrm>
            <a:off x="9969322" y="4293097"/>
            <a:ext cx="1872208" cy="1831526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79BFEE6-1606-4F11-9562-339E302E85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259" y="365126"/>
            <a:ext cx="832206" cy="3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26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B2369ED-61EF-455F-89E3-4D3D0FFE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fr-CH" dirty="0"/>
              <a:t>Action 2, page 14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9242EE3-6D8D-4BD6-9296-EC4E0CB89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/>
          <a:p>
            <a:r>
              <a:rPr lang="fr-CH" b="1">
                <a:solidFill>
                  <a:schemeClr val="accent2"/>
                </a:solidFill>
              </a:rPr>
              <a:t>Comportement</a:t>
            </a:r>
          </a:p>
          <a:p>
            <a:r>
              <a:rPr lang="fr-CH"/>
              <a:t>P. ex. </a:t>
            </a:r>
            <a:r>
              <a:rPr lang="fr-CH" dirty="0"/>
              <a:t>participation insuffisante lors de l’échauffement</a:t>
            </a:r>
            <a:r>
              <a:rPr lang="fr-CH"/>
              <a:t>, surestimation de ses propres capacités, etc.</a:t>
            </a:r>
          </a:p>
          <a:p>
            <a:endParaRPr lang="de-CH" dirty="0"/>
          </a:p>
          <a:p>
            <a:r>
              <a:rPr lang="fr-CH" b="1" dirty="0">
                <a:solidFill>
                  <a:schemeClr val="accent2"/>
                </a:solidFill>
              </a:rPr>
              <a:t>Structures</a:t>
            </a:r>
            <a:endParaRPr lang="fr-CH" b="1">
              <a:solidFill>
                <a:schemeClr val="accent2"/>
              </a:solidFill>
            </a:endParaRPr>
          </a:p>
          <a:p>
            <a:r>
              <a:rPr lang="fr-CH"/>
              <a:t>P. ex. matériel défectueux, </a:t>
            </a:r>
            <a:r>
              <a:rPr lang="fr-CH" dirty="0"/>
              <a:t>mauvais choix organisationnel</a:t>
            </a:r>
            <a:r>
              <a:rPr lang="fr-CH"/>
              <a:t>, équipement de protection insuffisant, etc.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51DED2-E8A0-449A-B8EF-996562D1C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11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5B6C65F-F5FD-4957-80BD-E61824987D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fr-CH"/>
              <a:t>Recenser les facteurs de risque 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FF03824-BD00-41C9-B7A6-1C75C05E90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82004">
            <a:off x="7647949" y="2015327"/>
            <a:ext cx="2852000" cy="4196533"/>
          </a:xfrm>
          <a:prstGeom prst="rect">
            <a:avLst/>
          </a:prstGeom>
          <a:noFill/>
          <a:effectLst>
            <a:outerShdw blurRad="50800" dist="228600" dir="2700000" algn="tl" rotWithShape="0">
              <a:schemeClr val="tx2">
                <a:alpha val="40000"/>
              </a:schemeClr>
            </a:outerShdw>
          </a:effectLst>
        </p:spPr>
      </p:pic>
      <p:pic>
        <p:nvPicPr>
          <p:cNvPr id="9" name="Inhaltsplatzhalter 6">
            <a:extLst>
              <a:ext uri="{FF2B5EF4-FFF2-40B4-BE49-F238E27FC236}">
                <a16:creationId xmlns:a16="http://schemas.microsoft.com/office/drawing/2014/main" id="{DC0F77F7-9A20-42B3-B89B-3A316975D3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0329" y="179917"/>
            <a:ext cx="1740368" cy="1424983"/>
          </a:xfrm>
          <a:prstGeom prst="rect">
            <a:avLst/>
          </a:prstGeom>
          <a:noFill/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2E38EC5D-41E5-4104-ACCA-884A7700A8CD}"/>
              </a:ext>
            </a:extLst>
          </p:cNvPr>
          <p:cNvSpPr/>
          <p:nvPr/>
        </p:nvSpPr>
        <p:spPr>
          <a:xfrm>
            <a:off x="11395308" y="1078126"/>
            <a:ext cx="595389" cy="567377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5029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703512" y="4077072"/>
            <a:ext cx="9288512" cy="1543314"/>
          </a:xfrm>
        </p:spPr>
        <p:txBody>
          <a:bodyPr/>
          <a:lstStyle/>
          <a:p>
            <a:r>
              <a:rPr lang="fr-CH"/>
              <a:t>«</a:t>
            </a:r>
            <a:r>
              <a:rPr lang="fr-FR" dirty="0"/>
              <a:t>Il existe deux types de facteurs de risque: comportementaux et structurels. La combinaison des deux mène généralement à un accident.</a:t>
            </a:r>
            <a:r>
              <a:rPr lang="fr-CH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641345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fr-CH" dirty="0"/>
              <a:t>3	Comment éviter les accidents?		(p. 10-11)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/>
          </a:bodyPr>
          <a:lstStyle/>
          <a:p>
            <a:r>
              <a:rPr lang="fr-CH"/>
              <a:t>Application d’une ou </a:t>
            </a:r>
            <a:r>
              <a:rPr lang="fr-CH" dirty="0"/>
              <a:t>de </a:t>
            </a:r>
            <a:r>
              <a:rPr lang="fr-CH"/>
              <a:t>plusieurs stratégies relatives à un facteur de risque: </a:t>
            </a:r>
          </a:p>
          <a:p>
            <a:pPr marL="728689" lvl="1" indent="-457200">
              <a:buFont typeface="+mj-lt"/>
              <a:buAutoNum type="arabicPeriod"/>
            </a:pPr>
            <a:r>
              <a:rPr lang="fr-CH"/>
              <a:t>Éliminer le danger</a:t>
            </a:r>
          </a:p>
          <a:p>
            <a:pPr marL="728689" lvl="1" indent="-457200">
              <a:buFont typeface="+mj-lt"/>
              <a:buAutoNum type="arabicPeriod"/>
            </a:pPr>
            <a:r>
              <a:rPr lang="fr-CH"/>
              <a:t>Séparer le danger des personnes qui y sont exposées</a:t>
            </a:r>
          </a:p>
          <a:p>
            <a:pPr marL="728689" lvl="1" indent="-457200">
              <a:buFont typeface="+mj-lt"/>
              <a:buAutoNum type="arabicPeriod"/>
            </a:pPr>
            <a:r>
              <a:rPr lang="fr-CH"/>
              <a:t>Protéger les personnes exposées</a:t>
            </a:r>
            <a:br>
              <a:rPr lang="fr-CH"/>
            </a:br>
            <a:r>
              <a:rPr lang="fr-CH"/>
              <a:t>et élaborer des stratégies qui incitent à adopter un comportement </a:t>
            </a:r>
            <a:r>
              <a:rPr lang="fr-CH" dirty="0"/>
              <a:t>sûr à long terme</a:t>
            </a:r>
            <a:endParaRPr lang="fr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13</a:t>
            </a:fld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fr-CH" dirty="0"/>
              <a:t>Analyse des</a:t>
            </a:r>
            <a:r>
              <a:rPr lang="fr-CH"/>
              <a:t> interventions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532F8CB-8027-4F7A-B026-77B051E74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0307" y="1590712"/>
            <a:ext cx="5471929" cy="4480322"/>
          </a:xfrm>
          <a:prstGeom prst="rect">
            <a:avLst/>
          </a:prstGeom>
          <a:noFill/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148B763C-6F4E-4D3A-801D-9E06676E892A}"/>
              </a:ext>
            </a:extLst>
          </p:cNvPr>
          <p:cNvSpPr/>
          <p:nvPr/>
        </p:nvSpPr>
        <p:spPr>
          <a:xfrm>
            <a:off x="6240016" y="4345437"/>
            <a:ext cx="1872208" cy="1831526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424506-8260-490B-AAD9-9AB8B20062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259" y="365126"/>
            <a:ext cx="832206" cy="3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34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824D73E-E484-495B-81D1-950CC6DF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/>
          <a:lstStyle/>
          <a:p>
            <a:r>
              <a:rPr lang="fr-CH"/>
              <a:t>Action 3</a:t>
            </a:r>
            <a:r>
              <a:rPr lang="fr-CH" dirty="0"/>
              <a:t>, page</a:t>
            </a:r>
            <a:r>
              <a:rPr lang="fr-CH"/>
              <a:t> 15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396A938-80BF-4C10-AB7B-6231CE463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28789"/>
            <a:ext cx="5472610" cy="4692179"/>
          </a:xfrm>
        </p:spPr>
        <p:txBody>
          <a:bodyPr/>
          <a:lstStyle/>
          <a:p>
            <a:pPr marL="354013" lvl="1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354013" lvl="1" indent="-342900">
              <a:buFont typeface="Arial" panose="020B0604020202020204" pitchFamily="34" charset="0"/>
              <a:buChar char="•"/>
            </a:pPr>
            <a:r>
              <a:rPr lang="fr-CH"/>
              <a:t>Définition des mesures qui paraissent </a:t>
            </a:r>
            <a:r>
              <a:rPr lang="fr-CH" dirty="0"/>
              <a:t>le </a:t>
            </a:r>
            <a:r>
              <a:rPr lang="fr-CH"/>
              <a:t>plus efficaces</a:t>
            </a:r>
          </a:p>
          <a:p>
            <a:pPr marL="354013" lvl="1" indent="-342900">
              <a:buFont typeface="Arial" panose="020B0604020202020204" pitchFamily="34" charset="0"/>
              <a:buChar char="•"/>
            </a:pPr>
            <a:r>
              <a:rPr lang="fr-CH"/>
              <a:t>Réflexion sur </a:t>
            </a:r>
            <a:r>
              <a:rPr lang="fr-CH" dirty="0"/>
              <a:t>les possibilités de mise en œuvre </a:t>
            </a:r>
            <a:r>
              <a:rPr lang="fr-CH"/>
              <a:t>de ces mesures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3DCABC-D6F9-4B01-BACF-38ACBD9B5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14</a:t>
            </a:fld>
            <a:endParaRPr lang="de-CH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C63C7BA-3867-4805-8B36-9434459692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r>
              <a:rPr lang="fr-CH"/>
              <a:t>Élaborer des mesures/interventions</a:t>
            </a:r>
            <a:br>
              <a:rPr lang="fr-CH"/>
            </a:br>
            <a:r>
              <a:rPr lang="fr-CH"/>
              <a:t>visant à éviter les accidents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76C3B33-889F-4CC5-B271-2406D1654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12876">
            <a:off x="7679487" y="2110537"/>
            <a:ext cx="2806830" cy="4111852"/>
          </a:xfrm>
          <a:prstGeom prst="rect">
            <a:avLst/>
          </a:prstGeom>
          <a:noFill/>
          <a:effectLst>
            <a:outerShdw blurRad="50800" dist="342900" dir="2700000" algn="tl" rotWithShape="0">
              <a:schemeClr val="tx2">
                <a:alpha val="40000"/>
              </a:schemeClr>
            </a:outerShdw>
          </a:effectLst>
        </p:spPr>
      </p:pic>
      <p:pic>
        <p:nvPicPr>
          <p:cNvPr id="8" name="Inhaltsplatzhalter 6">
            <a:extLst>
              <a:ext uri="{FF2B5EF4-FFF2-40B4-BE49-F238E27FC236}">
                <a16:creationId xmlns:a16="http://schemas.microsoft.com/office/drawing/2014/main" id="{F60D2A34-B27B-405E-BA7F-4B8DD81174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4549" y="189600"/>
            <a:ext cx="1430243" cy="1171058"/>
          </a:xfrm>
          <a:prstGeom prst="rect">
            <a:avLst/>
          </a:prstGeom>
          <a:noFill/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D32058AF-D79D-491B-8927-D741A2AB4EDF}"/>
              </a:ext>
            </a:extLst>
          </p:cNvPr>
          <p:cNvSpPr/>
          <p:nvPr/>
        </p:nvSpPr>
        <p:spPr>
          <a:xfrm>
            <a:off x="10674549" y="923772"/>
            <a:ext cx="489293" cy="516251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1402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EB15506-68D5-4A91-BFE6-4E1D89579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/>
          <a:lstStyle/>
          <a:p>
            <a:r>
              <a:rPr lang="fr-CH"/>
              <a:t>Action 4</a:t>
            </a:r>
            <a:r>
              <a:rPr lang="fr-CH" dirty="0"/>
              <a:t>, page</a:t>
            </a:r>
            <a:r>
              <a:rPr lang="fr-CH"/>
              <a:t> 16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FC7C769-18E9-4E11-841D-1B8B4E672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/>
          <a:p>
            <a:r>
              <a:rPr lang="fr-CH"/>
              <a:t>Après l’analyse approfondie, </a:t>
            </a:r>
            <a:r>
              <a:rPr lang="fr-CH" dirty="0"/>
              <a:t>place au</a:t>
            </a:r>
            <a:r>
              <a:rPr lang="fr-CH"/>
              <a:t> plan de mise en œuvre...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7EEB45-3031-41B0-A659-B51BA0B0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15</a:t>
            </a:fld>
            <a:endParaRPr lang="de-CH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A7FE039-E53A-4A46-88FB-01653F329E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r>
              <a:rPr lang="fr-CH"/>
              <a:t>Élaborer un plan de mise en œuvre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A77986E-B159-45C4-87A0-E69384F07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6184">
            <a:off x="1630862" y="2740152"/>
            <a:ext cx="2216830" cy="3280292"/>
          </a:xfrm>
          <a:prstGeom prst="rect">
            <a:avLst/>
          </a:prstGeom>
          <a:noFill/>
          <a:effectLst>
            <a:outerShdw blurRad="50800" dist="342900" dir="2700000" algn="tl" rotWithShape="0">
              <a:schemeClr val="tx2">
                <a:alpha val="40000"/>
              </a:schemeClr>
            </a:outerShdw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9B0836E-2E51-4F3F-9F69-EBA3FBEBA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4838" y="1765966"/>
            <a:ext cx="5407738" cy="4427764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87EC330F-EC9D-4D51-AFF6-00EEEDEF1CD3}"/>
              </a:ext>
            </a:extLst>
          </p:cNvPr>
          <p:cNvSpPr/>
          <p:nvPr/>
        </p:nvSpPr>
        <p:spPr>
          <a:xfrm>
            <a:off x="6392367" y="1484784"/>
            <a:ext cx="1872208" cy="1831526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A2E0E02-C90C-4C54-9739-40972FFC16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259" y="365126"/>
            <a:ext cx="832206" cy="3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34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Conclusion: un (mini)concept de prévention des accidents pour les cours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233248" cy="4997697"/>
          </a:xfrm>
        </p:spPr>
        <p:txBody>
          <a:bodyPr>
            <a:normAutofit fontScale="92500" lnSpcReduction="10000"/>
          </a:bodyPr>
          <a:lstStyle/>
          <a:p>
            <a:pPr marL="354013" lvl="1" indent="-342900">
              <a:buFont typeface="Arial" panose="020B0604020202020204" pitchFamily="34" charset="0"/>
              <a:buChar char="•"/>
            </a:pPr>
            <a:r>
              <a:rPr lang="fr-CH" dirty="0"/>
              <a:t>Chaque type de sport/discipline sportive/forme d’activité physique présente des risques de blessures spécifiques.</a:t>
            </a:r>
            <a:br>
              <a:rPr lang="fr-CH" dirty="0"/>
            </a:br>
            <a:r>
              <a:rPr lang="fr-CH" dirty="0">
                <a:solidFill>
                  <a:schemeClr val="tx2"/>
                </a:solidFill>
                <a:sym typeface="Wingdings" panose="05000000000000000000" pitchFamily="2" charset="2"/>
              </a:rPr>
              <a:t> En tant que moniteur/instructeur, je les connais et je les préviens.</a:t>
            </a:r>
            <a:endParaRPr lang="fr-CH" dirty="0">
              <a:solidFill>
                <a:schemeClr val="tx2"/>
              </a:solidFill>
            </a:endParaRPr>
          </a:p>
          <a:p>
            <a:pPr marL="354013" lvl="1" indent="-342900">
              <a:buFont typeface="Arial" panose="020B0604020202020204" pitchFamily="34" charset="0"/>
              <a:buChar char="•"/>
            </a:pPr>
            <a:r>
              <a:rPr lang="fr-CH" dirty="0"/>
              <a:t>Cela permet d’éviter les blessures graves ou mortelles.</a:t>
            </a:r>
            <a:br>
              <a:rPr lang="fr-CH" dirty="0"/>
            </a:br>
            <a:r>
              <a:rPr lang="fr-CH" dirty="0">
                <a:solidFill>
                  <a:schemeClr val="tx2"/>
                </a:solidFill>
                <a:sym typeface="Wingdings" panose="05000000000000000000" pitchFamily="2" charset="2"/>
              </a:rPr>
              <a:t> Une planification prudente, une évaluation situationnelle des risques et une adaptation du programme (si nécessaire) sont importantes.</a:t>
            </a:r>
          </a:p>
          <a:p>
            <a:pPr marL="354013" lvl="1" indent="-342900">
              <a:buFont typeface="Arial" panose="020B0604020202020204" pitchFamily="34" charset="0"/>
              <a:buChar char="•"/>
            </a:pPr>
            <a:r>
              <a:rPr lang="fr-CH" dirty="0">
                <a:sym typeface="Wingdings" panose="05000000000000000000" pitchFamily="2" charset="2"/>
              </a:rPr>
              <a:t>Cela permet de limites les blessures courantes ainsi que les sollicitations excessives ou inadaptées.</a:t>
            </a:r>
            <a:br>
              <a:rPr lang="fr-CH" dirty="0">
                <a:sym typeface="Wingdings" panose="05000000000000000000" pitchFamily="2" charset="2"/>
              </a:rPr>
            </a:br>
            <a:r>
              <a:rPr lang="fr-CH" dirty="0">
                <a:solidFill>
                  <a:schemeClr val="tx2"/>
                </a:solidFill>
                <a:sym typeface="Wingdings" panose="05000000000000000000" pitchFamily="2" charset="2"/>
              </a:rPr>
              <a:t>  L’entraînement inclut des exercices de stabilisation des articulations et structures corporelles fortement sollicitées.</a:t>
            </a:r>
          </a:p>
          <a:p>
            <a:pPr marL="354013" lvl="1" indent="-342900">
              <a:buFont typeface="Arial" panose="020B0604020202020204" pitchFamily="34" charset="0"/>
              <a:buChar char="•"/>
            </a:pPr>
            <a:r>
              <a:rPr lang="fr-CH" dirty="0">
                <a:sym typeface="Wingdings" panose="05000000000000000000" pitchFamily="2" charset="2"/>
              </a:rPr>
              <a:t>L’analyse didactique s’accompagne d’une analyse de prévention des accidents.</a:t>
            </a:r>
            <a:br>
              <a:rPr lang="fr-CH" dirty="0">
                <a:sym typeface="Wingdings" panose="05000000000000000000" pitchFamily="2" charset="2"/>
              </a:rPr>
            </a:br>
            <a:r>
              <a:rPr lang="fr-CH" dirty="0">
                <a:solidFill>
                  <a:schemeClr val="tx2"/>
                </a:solidFill>
                <a:sym typeface="Wingdings" panose="05000000000000000000" pitchFamily="2" charset="2"/>
              </a:rPr>
              <a:t> Objectif: permettre la pratique d’un sport ou d’une activité physique le </a:t>
            </a:r>
            <a:r>
              <a:rPr lang="fr-CH">
                <a:solidFill>
                  <a:schemeClr val="tx2"/>
                </a:solidFill>
                <a:sym typeface="Wingdings" panose="05000000000000000000" pitchFamily="2" charset="2"/>
              </a:rPr>
              <a:t>plus possible sans </a:t>
            </a:r>
            <a:r>
              <a:rPr lang="fr-CH" dirty="0">
                <a:solidFill>
                  <a:schemeClr val="tx2"/>
                </a:solidFill>
                <a:sym typeface="Wingdings" panose="05000000000000000000" pitchFamily="2" charset="2"/>
              </a:rPr>
              <a:t>blessures jusqu’à un </a:t>
            </a:r>
            <a:r>
              <a:rPr lang="fr-CH">
                <a:solidFill>
                  <a:schemeClr val="tx2"/>
                </a:solidFill>
                <a:sym typeface="Wingdings" panose="05000000000000000000" pitchFamily="2" charset="2"/>
              </a:rPr>
              <a:t>âge avancé.</a:t>
            </a:r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16</a:t>
            </a:fld>
            <a:endParaRPr lang="fr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Pourquoi?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4E55E00-4F24-443C-872E-BDEC2F5D67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343" y="165804"/>
            <a:ext cx="832206" cy="3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82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46B31866-B953-4CCC-80B6-979EF54FF4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/>
              <a:t>Un aspect essentiel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/>
              <a:t>Entraînement pour les 50</a:t>
            </a:r>
            <a:r>
              <a:rPr lang="fr-CH" dirty="0"/>
              <a:t>+</a:t>
            </a:r>
            <a:r>
              <a:rPr lang="fr-CH"/>
              <a:t> ans </a:t>
            </a:r>
          </a:p>
        </p:txBody>
      </p:sp>
    </p:spTree>
    <p:extLst>
      <p:ext uri="{BB962C8B-B14F-4D97-AF65-F5344CB8AC3E}">
        <p14:creationId xmlns:p14="http://schemas.microsoft.com/office/powerpoint/2010/main" val="2404070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E0F667-9ABF-436E-B086-D7A845C2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r>
              <a:rPr lang="fr-CH"/>
              <a:t>www.equilibre-en-marche.ch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2663AF-E5C1-4332-BAFA-56A81067E70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>
            <a:normAutofit lnSpcReduction="10000"/>
          </a:bodyPr>
          <a:lstStyle/>
          <a:p>
            <a:endParaRPr lang="de-CH" sz="3000" dirty="0"/>
          </a:p>
          <a:p>
            <a:endParaRPr lang="de-CH" dirty="0"/>
          </a:p>
          <a:p>
            <a:r>
              <a:rPr lang="fr-CH"/>
              <a:t>Les exercices de prévention des chutes </a:t>
            </a:r>
            <a:r>
              <a:rPr lang="fr-CH" dirty="0"/>
              <a:t>qui ciblent</a:t>
            </a:r>
            <a:endParaRPr lang="fr-CH"/>
          </a:p>
          <a:p>
            <a:pPr marL="354013" lvl="1" indent="-342900">
              <a:buFont typeface="Arial" panose="020B0604020202020204" pitchFamily="34" charset="0"/>
              <a:buChar char="•"/>
            </a:pPr>
            <a:r>
              <a:rPr lang="fr-CH"/>
              <a:t>l’équilibre statique et dynamique</a:t>
            </a:r>
          </a:p>
          <a:p>
            <a:pPr marL="354013" lvl="1" indent="-342900">
              <a:buFont typeface="Arial" panose="020B0604020202020204" pitchFamily="34" charset="0"/>
              <a:buChar char="•"/>
            </a:pPr>
            <a:r>
              <a:rPr lang="fr-CH"/>
              <a:t>la force des jambes </a:t>
            </a:r>
          </a:p>
          <a:p>
            <a:pPr marL="354013" lvl="1" indent="-342900">
              <a:buFont typeface="Arial" panose="020B0604020202020204" pitchFamily="34" charset="0"/>
              <a:buChar char="•"/>
            </a:pPr>
            <a:r>
              <a:rPr lang="fr-CH"/>
              <a:t>la forme mentale (exercices cognitifs et moteurs)</a:t>
            </a:r>
          </a:p>
          <a:p>
            <a:r>
              <a:rPr lang="fr-CH" dirty="0"/>
              <a:t>doivent faire </a:t>
            </a:r>
            <a:r>
              <a:rPr lang="fr-CH"/>
              <a:t>partie de toutes les offres d’activité physique et sportive pour les </a:t>
            </a:r>
            <a:r>
              <a:rPr lang="fr-CH" dirty="0"/>
              <a:t>personnes </a:t>
            </a:r>
            <a:r>
              <a:rPr lang="fr-CH"/>
              <a:t>de 50 ans</a:t>
            </a:r>
            <a:r>
              <a:rPr lang="fr-CH" dirty="0"/>
              <a:t> et plus.</a:t>
            </a:r>
            <a:r>
              <a:rPr lang="fr-CH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D80A96-3743-4D99-861E-3A1D18EAF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239" y="2005889"/>
            <a:ext cx="5760468" cy="411873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3BC150-142E-48C5-B69E-215792F2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18</a:t>
            </a:fld>
            <a:endParaRPr lang="de-CH"/>
          </a:p>
        </p:txBody>
      </p:sp>
      <p:sp>
        <p:nvSpPr>
          <p:cNvPr id="1028" name="Text Placeholder 5">
            <a:extLst>
              <a:ext uri="{FF2B5EF4-FFF2-40B4-BE49-F238E27FC236}">
                <a16:creationId xmlns:a16="http://schemas.microsoft.com/office/drawing/2014/main" id="{AF74BB6F-DA2B-4DFD-8EE8-F73B75C42B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93FB83-FCC5-4B20-9ABB-8B9B6904B0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497" y="168953"/>
            <a:ext cx="3336388" cy="181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01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E0F667-9ABF-436E-B086-D7A845C2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fr-CH"/>
              <a:t>www.equilibre-en-marche.ch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2663AF-E5C1-4332-BAFA-56A81067E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de-CH" dirty="0"/>
          </a:p>
          <a:p>
            <a:pPr marL="342900" indent="-342900">
              <a:buFontTx/>
              <a:buChar char="-"/>
            </a:pPr>
            <a:endParaRPr lang="de-CH" dirty="0"/>
          </a:p>
          <a:p>
            <a:pPr marL="354013" lvl="1" indent="-342900">
              <a:buFont typeface="Arial" panose="020B0604020202020204" pitchFamily="34" charset="0"/>
              <a:buChar char="•"/>
            </a:pPr>
            <a:r>
              <a:rPr lang="fr-CH"/>
              <a:t>Critères de qualité pour les cours: label equilibre-en-marche.ch </a:t>
            </a:r>
          </a:p>
          <a:p>
            <a:pPr marL="354013" lvl="1" indent="-342900">
              <a:buFont typeface="Arial" panose="020B0604020202020204" pitchFamily="34" charset="0"/>
              <a:buChar char="•"/>
            </a:pPr>
            <a:r>
              <a:rPr lang="fr-CH"/>
              <a:t>Plateforme de cours</a:t>
            </a:r>
          </a:p>
          <a:p>
            <a:pPr marL="354013" lvl="1" indent="-342900">
              <a:buFont typeface="Arial" panose="020B0604020202020204" pitchFamily="34" charset="0"/>
              <a:buChar char="•"/>
            </a:pPr>
            <a:r>
              <a:rPr lang="fr-CH" dirty="0"/>
              <a:t>Pour </a:t>
            </a:r>
            <a:r>
              <a:rPr lang="fr-CH"/>
              <a:t>plus d’informations:</a:t>
            </a:r>
            <a:br>
              <a:rPr lang="fr-CH" dirty="0"/>
            </a:br>
            <a:r>
              <a:rPr lang="fr-CH" dirty="0"/>
              <a:t>info@equilibre-en-marche.ch</a:t>
            </a:r>
            <a:endParaRPr lang="fr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3BC150-142E-48C5-B69E-215792F2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19</a:t>
            </a:fld>
            <a:endParaRPr lang="de-CH"/>
          </a:p>
        </p:txBody>
      </p:sp>
      <p:sp>
        <p:nvSpPr>
          <p:cNvPr id="137" name="Text Placeholder 4">
            <a:extLst>
              <a:ext uri="{FF2B5EF4-FFF2-40B4-BE49-F238E27FC236}">
                <a16:creationId xmlns:a16="http://schemas.microsoft.com/office/drawing/2014/main" id="{468415AD-C1DC-47EF-99CE-831F99A40C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D80A96-3743-4D99-861E-3A1D18EAF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9967" y="1874415"/>
            <a:ext cx="5472610" cy="3912916"/>
          </a:xfrm>
          <a:prstGeom prst="rect">
            <a:avLst/>
          </a:prstGeom>
          <a:noFill/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6451D3F-01B3-4314-9E9E-80C095E692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497" y="168953"/>
            <a:ext cx="3336388" cy="181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09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672D62EE-6143-4439-B964-A3CAE4F8A45C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CH" dirty="0"/>
              <a:t>Les participants mènent une réflexion sur la prévention des accidents adapté au groupe cible (les adultes) dans leur discipline sportive.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CH" dirty="0"/>
              <a:t>Ils remplissent les feuilles «Mon concept de prévention des accidents» (pp. 13 à 16 de la publication ci-contre). </a:t>
            </a:r>
            <a:endParaRPr lang="fr-CH" dirty="0">
              <a:sym typeface="Wingdings" panose="05000000000000000000" pitchFamily="2" charset="2"/>
            </a:endParaRP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fr-CH" dirty="0">
                <a:sym typeface="Wingdings" panose="05000000000000000000" pitchFamily="2" charset="2"/>
              </a:rPr>
              <a:t>Ils se familiarisent avec les publications et le site Internet du BPA. 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fr-CH" dirty="0"/>
          </a:p>
          <a:p>
            <a:endParaRPr lang="fr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97FE10F-7915-45CC-9A95-213BE7F64F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230" y="1323563"/>
            <a:ext cx="3503056" cy="4858575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39136B7-C5D9-457F-89B1-89EBEBA77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385005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fr-CH" dirty="0"/>
              <a:t>Objectifs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2B96BA-C690-44E3-A1F0-7E3EAEA8B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fr-CH" smtClean="0"/>
              <a:pPr>
                <a:spcAft>
                  <a:spcPts val="600"/>
                </a:spcAft>
              </a:pPr>
              <a:t>2</a:t>
            </a:fld>
            <a:endParaRPr lang="fr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99791EF-02A7-48D2-8DC3-2C5EF66237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259" y="365126"/>
            <a:ext cx="832206" cy="3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2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D5C9801-64B3-4C57-AB96-C5409F30C7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08071" y="5516762"/>
            <a:ext cx="5256212" cy="216495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61914F6-D98E-4E59-BE5B-F41B40869D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/>
              <a:t>Merci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64ACE65-75D2-482E-B610-063B8993E5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FA2744C-89A5-3848-97F0-F3EF2745B2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85" y="379078"/>
            <a:ext cx="2631159" cy="116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90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A3FAF9A4-FFCD-48E6-B99C-4CF2BD88F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1504" y="1340768"/>
            <a:ext cx="9288512" cy="1612776"/>
          </a:xfrm>
        </p:spPr>
        <p:txBody>
          <a:bodyPr/>
          <a:lstStyle/>
          <a:p>
            <a:r>
              <a:rPr lang="de-CH" sz="4400" dirty="0">
                <a:solidFill>
                  <a:schemeClr val="bg1"/>
                </a:solidFill>
              </a:rPr>
              <a:t>«</a:t>
            </a:r>
            <a:r>
              <a:rPr lang="fr-FR" sz="4400" dirty="0">
                <a:solidFill>
                  <a:schemeClr val="bg1"/>
                </a:solidFill>
              </a:rPr>
              <a:t>Souvent, le simple bon sens ne suffit malheureusement pas à éviter les accidents. Seule une démarche systématique protège les participants des blessures.</a:t>
            </a:r>
            <a:r>
              <a:rPr lang="de-CH" sz="4400" dirty="0">
                <a:solidFill>
                  <a:schemeClr val="bg1"/>
                </a:solidFill>
              </a:rPr>
              <a:t>»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23565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A60ED35-145E-4634-83AF-0548B3452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247" y="1340769"/>
            <a:ext cx="5366049" cy="4896520"/>
          </a:xfrm>
          <a:prstGeom prst="rect">
            <a:avLst/>
          </a:prstGeom>
          <a:noFill/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FEE9B79-3C5E-4B89-8B22-A1220A4798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524" y="1395899"/>
            <a:ext cx="5760468" cy="471390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fr-CH" dirty="0"/>
              <a:t>Démarche systématique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4</a:t>
            </a:fld>
            <a:endParaRPr lang="de-CH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3703F20-8426-4F4C-9DB0-0C7290A506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F1372FFD-A06F-4233-81C6-540AD56D25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326" y="5979902"/>
            <a:ext cx="5328643" cy="260374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8A9DC99-35E5-487A-9D91-AC46AB5037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259" y="365126"/>
            <a:ext cx="832206" cy="3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14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BCBE94-3318-46BB-9B2F-18573AC20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Démarche systématique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D409D5-E527-4E46-88FF-C8B8B1457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smtClean="0"/>
              <a:pPr/>
              <a:t>5</a:t>
            </a:fld>
            <a:endParaRPr lang="fr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E01FD5E-B1F8-41E4-8B5E-26291271EF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 dirty="0"/>
              <a:t>La prévention des accidents vous accompagne en permanence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E1142C2-1B98-4C8D-9C8F-0CC556FE57B6}"/>
              </a:ext>
            </a:extLst>
          </p:cNvPr>
          <p:cNvSpPr txBox="1"/>
          <p:nvPr/>
        </p:nvSpPr>
        <p:spPr>
          <a:xfrm>
            <a:off x="6963508" y="1637882"/>
            <a:ext cx="4749068" cy="5416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CH" sz="2200" dirty="0"/>
              <a:t>Une analyse situationnelle des risques est menée:</a:t>
            </a:r>
          </a:p>
          <a:p>
            <a:pPr marL="457200" indent="-457200">
              <a:buFont typeface="+mj-lt"/>
              <a:buAutoNum type="alphaLcPeriod"/>
            </a:pPr>
            <a:r>
              <a:rPr lang="fr-CH" sz="2200" dirty="0"/>
              <a:t>de manière générale pour le type de sport ou la discipline sportive</a:t>
            </a:r>
          </a:p>
          <a:p>
            <a:pPr marL="457200" indent="-457200">
              <a:buFont typeface="+mj-lt"/>
              <a:buAutoNum type="alphaLcPeriod"/>
            </a:pPr>
            <a:r>
              <a:rPr lang="fr-CH" sz="2200" dirty="0"/>
              <a:t>pour un cours ou une activité spécifique</a:t>
            </a:r>
          </a:p>
          <a:p>
            <a:pPr marL="457200" indent="-457200">
              <a:buFont typeface="+mj-lt"/>
              <a:buAutoNum type="alphaLcPeriod"/>
            </a:pPr>
            <a:r>
              <a:rPr lang="fr-CH" sz="2200" dirty="0"/>
              <a:t>pour une partie d’un cours ou d’une activité</a:t>
            </a:r>
          </a:p>
          <a:p>
            <a:pPr marL="457200" indent="-457200">
              <a:buFont typeface="+mj-lt"/>
              <a:buAutoNum type="alphaLcPeriod"/>
            </a:pPr>
            <a:r>
              <a:rPr lang="fr-CH" sz="2200" dirty="0"/>
              <a:t>de manière générale en permanence pendant un cours</a:t>
            </a:r>
          </a:p>
          <a:p>
            <a:endParaRPr lang="fr-CH" sz="2200" dirty="0"/>
          </a:p>
          <a:p>
            <a:r>
              <a:rPr lang="fr-CH" sz="2200" dirty="0"/>
              <a:t>Ce principe est valable indifféremment pour des activités pratiquées en salle ou en plein air.</a:t>
            </a:r>
          </a:p>
          <a:p>
            <a:endParaRPr lang="fr-CH" sz="2200" dirty="0"/>
          </a:p>
          <a:p>
            <a:endParaRPr lang="fr-CH" sz="22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0C21962-797C-4CBD-B88B-E2E85FE13F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3098">
            <a:off x="25815" y="2549432"/>
            <a:ext cx="6490494" cy="28705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91B2EC3-0B66-420D-9C36-2220BF58EA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259" y="365126"/>
            <a:ext cx="832206" cy="3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03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A3FAF9A4-FFCD-48E6-B99C-4CF2BD88F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1504" y="1340768"/>
            <a:ext cx="9288512" cy="2415984"/>
          </a:xfrm>
        </p:spPr>
        <p:txBody>
          <a:bodyPr/>
          <a:lstStyle/>
          <a:p>
            <a:r>
              <a:rPr lang="de-CH" sz="4400" dirty="0">
                <a:solidFill>
                  <a:schemeClr val="bg1"/>
                </a:solidFill>
              </a:rPr>
              <a:t>«</a:t>
            </a:r>
            <a:r>
              <a:rPr lang="fr-FR" sz="4400" dirty="0">
                <a:solidFill>
                  <a:schemeClr val="bg1"/>
                </a:solidFill>
              </a:rPr>
              <a:t>Quel que soit l’objectif, les blessures graves dues à des accidents ou à une sollicitation incorrecte doivent être évitées dans la mesure du possible.</a:t>
            </a:r>
            <a:r>
              <a:rPr lang="de-CH" sz="4400" dirty="0">
                <a:solidFill>
                  <a:schemeClr val="bg1"/>
                </a:solidFill>
              </a:rPr>
              <a:t>»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44711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B2369ED-61EF-455F-89E3-4D3D0FFE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/>
          <a:lstStyle/>
          <a:p>
            <a:r>
              <a:rPr lang="fr-CH"/>
              <a:t>Action 1</a:t>
            </a:r>
            <a:r>
              <a:rPr lang="fr-CH" dirty="0"/>
              <a:t>, page</a:t>
            </a:r>
            <a:r>
              <a:rPr lang="fr-CH"/>
              <a:t> 13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92D523D-3326-45E8-A7F7-E5FFDF1B9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CH" dirty="0"/>
              <a:t>Recueillir des données ou informations</a:t>
            </a:r>
          </a:p>
          <a:p>
            <a:pPr marL="614389" lvl="1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CH" dirty="0"/>
              <a:t>Qu’est-ce que je souhaite absolument éviter?</a:t>
            </a:r>
          </a:p>
          <a:p>
            <a:pPr marL="614389" lvl="1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CH" dirty="0"/>
              <a:t>Réfléchir sur ses propres expériences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51DED2-E8A0-449A-B8EF-996562D1C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7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5B6C65F-F5FD-4957-80BD-E61824987D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r>
              <a:rPr lang="fr-CH"/>
              <a:t>Analyser les accidents </a:t>
            </a:r>
            <a:r>
              <a:rPr lang="fr-CH" dirty="0"/>
              <a:t>pour votre </a:t>
            </a:r>
            <a:r>
              <a:rPr lang="fr-CH"/>
              <a:t>discipline</a:t>
            </a:r>
            <a:r>
              <a:rPr lang="fr-CH" dirty="0"/>
              <a:t> sportive</a:t>
            </a:r>
            <a:r>
              <a:rPr lang="fr-CH"/>
              <a:t> 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272656DA-8030-479E-983A-4C9794D38B7F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0786">
            <a:off x="7808415" y="2307541"/>
            <a:ext cx="2665720" cy="3920844"/>
          </a:xfrm>
          <a:noFill/>
          <a:effectLst>
            <a:outerShdw blurRad="50800" dist="317500" dir="2700000" algn="tl" rotWithShape="0">
              <a:schemeClr val="tx2">
                <a:alpha val="40000"/>
              </a:schemeClr>
            </a:outerShdw>
          </a:effectLst>
        </p:spPr>
      </p:pic>
      <p:pic>
        <p:nvPicPr>
          <p:cNvPr id="10" name="Inhaltsplatzhalter 6">
            <a:extLst>
              <a:ext uri="{FF2B5EF4-FFF2-40B4-BE49-F238E27FC236}">
                <a16:creationId xmlns:a16="http://schemas.microsoft.com/office/drawing/2014/main" id="{640D3D5F-F38E-47EE-B2C1-E1CC067BE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4374" y="258629"/>
            <a:ext cx="1656184" cy="1356055"/>
          </a:xfrm>
          <a:prstGeom prst="rect">
            <a:avLst/>
          </a:prstGeom>
          <a:noFill/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42718804-A965-45AB-B65B-09AEDD5A6AAB}"/>
              </a:ext>
            </a:extLst>
          </p:cNvPr>
          <p:cNvSpPr/>
          <p:nvPr/>
        </p:nvSpPr>
        <p:spPr>
          <a:xfrm>
            <a:off x="11477567" y="251648"/>
            <a:ext cx="497891" cy="49812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42389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fr-CH" dirty="0"/>
              <a:t>1	Que peut-il arriver?		 (p. 6-7)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5000"/>
              </a:lnSpc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CH"/>
              <a:t>Combien et quels types d’accidents se produisent?</a:t>
            </a:r>
          </a:p>
          <a:p>
            <a:pPr marL="342900" indent="-342900">
              <a:lnSpc>
                <a:spcPct val="95000"/>
              </a:lnSpc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CH"/>
              <a:t>Y a-t-il des blessures particulièrement graves?</a:t>
            </a:r>
          </a:p>
          <a:p>
            <a:pPr marL="342900" indent="-342900">
              <a:lnSpc>
                <a:spcPct val="95000"/>
              </a:lnSpc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CH"/>
              <a:t>Y a-t-il des blessures particulièrement fréquentes?</a:t>
            </a:r>
          </a:p>
          <a:p>
            <a:pPr marL="342900" indent="-342900">
              <a:lnSpc>
                <a:spcPct val="95000"/>
              </a:lnSpc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CH"/>
              <a:t>Quelles sont les parties du corps </a:t>
            </a:r>
            <a:r>
              <a:rPr lang="fr-CH" dirty="0"/>
              <a:t>le</a:t>
            </a:r>
            <a:r>
              <a:rPr lang="fr-CH"/>
              <a:t> plus touchées?</a:t>
            </a:r>
          </a:p>
          <a:p>
            <a:pPr marL="342900" indent="-342900">
              <a:lnSpc>
                <a:spcPct val="95000"/>
              </a:lnSpc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de-CH"/>
          </a:p>
          <a:p>
            <a:pPr>
              <a:lnSpc>
                <a:spcPct val="95000"/>
              </a:lnSpc>
              <a:buClr>
                <a:schemeClr val="accent1">
                  <a:lumMod val="50000"/>
                </a:schemeClr>
              </a:buClr>
            </a:pPr>
            <a:r>
              <a:rPr lang="fr-CH"/>
              <a:t> 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8</a:t>
            </a:fld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fr-CH" dirty="0"/>
              <a:t>Analyse des accidents</a:t>
            </a:r>
            <a:endParaRPr lang="fr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ECDAFCC-9417-4872-A47F-C8A83699D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0307" y="1590712"/>
            <a:ext cx="5471929" cy="4480322"/>
          </a:xfrm>
          <a:prstGeom prst="rect">
            <a:avLst/>
          </a:prstGeom>
          <a:noFill/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5772A6FA-D938-4E20-89BB-DCF3019A25DC}"/>
              </a:ext>
            </a:extLst>
          </p:cNvPr>
          <p:cNvSpPr/>
          <p:nvPr/>
        </p:nvSpPr>
        <p:spPr>
          <a:xfrm>
            <a:off x="9996155" y="1611239"/>
            <a:ext cx="1645207" cy="1584176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D0BDA1E-1DC9-44B2-8D7E-EA74ABEC6F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259" y="365126"/>
            <a:ext cx="832206" cy="3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81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B2369ED-61EF-455F-89E3-4D3D0FFE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/>
          <a:lstStyle/>
          <a:p>
            <a:r>
              <a:rPr lang="fr-CH"/>
              <a:t>Action 1</a:t>
            </a:r>
            <a:r>
              <a:rPr lang="fr-CH" dirty="0"/>
              <a:t>, page</a:t>
            </a:r>
            <a:r>
              <a:rPr lang="fr-CH"/>
              <a:t> 13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92D523D-3326-45E8-A7F7-E5FFDF1B9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921424" cy="4692179"/>
          </a:xfrm>
        </p:spPr>
        <p:txBody>
          <a:bodyPr/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CH" dirty="0"/>
              <a:t>Recueillir des données ou informations</a:t>
            </a:r>
          </a:p>
          <a:p>
            <a:pPr marL="614389" lvl="1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CH" dirty="0"/>
              <a:t>Publication «</a:t>
            </a:r>
            <a:r>
              <a:rPr lang="fr-CH" dirty="0" err="1"/>
              <a:t>Status</a:t>
            </a:r>
            <a:r>
              <a:rPr lang="fr-CH" dirty="0"/>
              <a:t>» du BPA (toutes les statistiques des accidents non professionnels en Suisse)</a:t>
            </a:r>
          </a:p>
          <a:p>
            <a:pPr lvl="1" indent="0">
              <a:buClr>
                <a:schemeClr val="accent1">
                  <a:lumMod val="50000"/>
                </a:schemeClr>
              </a:buClr>
              <a:buNone/>
            </a:pPr>
            <a:br>
              <a:rPr lang="de-CH" dirty="0"/>
            </a:br>
            <a:endParaRPr lang="de-CH" dirty="0"/>
          </a:p>
          <a:p>
            <a:pPr marL="614389" lvl="1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CH" dirty="0"/>
              <a:t>Conseils du BPA en matière de sport: bfu.ch/</a:t>
            </a:r>
            <a:r>
              <a:rPr lang="fr-CH" dirty="0" err="1"/>
              <a:t>fr</a:t>
            </a:r>
            <a:r>
              <a:rPr lang="fr-CH" dirty="0"/>
              <a:t>/sport-et-</a:t>
            </a:r>
            <a:r>
              <a:rPr lang="fr-CH" dirty="0" err="1"/>
              <a:t>activite</a:t>
            </a:r>
            <a:r>
              <a:rPr lang="fr-CH" dirty="0"/>
              <a:t>-physique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51DED2-E8A0-449A-B8EF-996562D1C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9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5B6C65F-F5FD-4957-80BD-E61824987D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r>
              <a:rPr lang="fr-CH"/>
              <a:t>Analyser les accidents </a:t>
            </a:r>
            <a:r>
              <a:rPr lang="fr-CH" dirty="0"/>
              <a:t>pour votre </a:t>
            </a:r>
            <a:r>
              <a:rPr lang="fr-CH"/>
              <a:t>discipline</a:t>
            </a:r>
            <a:r>
              <a:rPr lang="fr-CH" dirty="0"/>
              <a:t> sportive</a:t>
            </a:r>
            <a:r>
              <a:rPr lang="fr-CH"/>
              <a:t> </a:t>
            </a:r>
          </a:p>
        </p:txBody>
      </p:sp>
      <p:pic>
        <p:nvPicPr>
          <p:cNvPr id="10" name="Inhaltsplatzhalter 6">
            <a:extLst>
              <a:ext uri="{FF2B5EF4-FFF2-40B4-BE49-F238E27FC236}">
                <a16:creationId xmlns:a16="http://schemas.microsoft.com/office/drawing/2014/main" id="{640D3D5F-F38E-47EE-B2C1-E1CC067BE7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4374" y="258629"/>
            <a:ext cx="1656184" cy="1356055"/>
          </a:xfrm>
          <a:prstGeom prst="rect">
            <a:avLst/>
          </a:prstGeom>
          <a:noFill/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42718804-A965-45AB-B65B-09AEDD5A6AAB}"/>
              </a:ext>
            </a:extLst>
          </p:cNvPr>
          <p:cNvSpPr/>
          <p:nvPr/>
        </p:nvSpPr>
        <p:spPr>
          <a:xfrm>
            <a:off x="11477567" y="273420"/>
            <a:ext cx="497891" cy="49812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3D4D9B2-79A4-40A2-AE4F-1A68F90215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5" r="12859"/>
          <a:stretch/>
        </p:blipFill>
        <p:spPr>
          <a:xfrm>
            <a:off x="1013927" y="5040315"/>
            <a:ext cx="3024000" cy="85960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C440289-E947-4BD9-BC5C-B77D5446B0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4" r="53175"/>
          <a:stretch/>
        </p:blipFill>
        <p:spPr>
          <a:xfrm>
            <a:off x="1013927" y="3152826"/>
            <a:ext cx="3024000" cy="992129"/>
          </a:xfrm>
          <a:prstGeom prst="rect">
            <a:avLst/>
          </a:prstGeom>
        </p:spPr>
      </p:pic>
      <p:pic>
        <p:nvPicPr>
          <p:cNvPr id="15" name="Inhaltsplatzhalter 8">
            <a:extLst>
              <a:ext uri="{FF2B5EF4-FFF2-40B4-BE49-F238E27FC236}">
                <a16:creationId xmlns:a16="http://schemas.microsoft.com/office/drawing/2014/main" id="{10830220-E9FB-48C6-9769-639EECE321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09946">
            <a:off x="7316037" y="1960718"/>
            <a:ext cx="3686093" cy="4585427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6384150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B4C03377-D068-4A93-9043-12FDF98FA847}" vid="{A469706B-F2AE-45D7-BD11-3236737D3DC7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873DC18-6ACF-42C5-B71D-4465DECB029C}">
  <we:reference id="wa104380050" version="3.1.0.0" store="de-DE" storeType="OMEX"/>
  <we:alternateReferences>
    <we:reference id="WA104380050" version="3.1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0" ma:contentTypeDescription="Ein neues Dokument erstellen." ma:contentTypeScope="" ma:versionID="6b075b2c06d4ca0ec97ca1e71debe10d">
  <xsd:schema xmlns:xsd="http://www.w3.org/2001/XMLSchema" xmlns:xs="http://www.w3.org/2001/XMLSchema" xmlns:p="http://schemas.microsoft.com/office/2006/metadata/properties" xmlns:ns2="bb4941f2-48be-4bb0-a3d9-a0ff0057a962" targetNamespace="http://schemas.microsoft.com/office/2006/metadata/properties" ma:root="true" ma:fieldsID="0261466ba9e3183a3404174fa334227b" ns2:_="">
    <xsd:import namespace="bb4941f2-48be-4bb0-a3d9-a0ff0057a9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4AEC28-92EC-48BC-94E7-533B150A17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FEBCF7-F912-4718-891F-5B8F91E845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D4C354-9722-4204-8F82-D85591A695E4}">
  <ds:schemaRefs>
    <ds:schemaRef ds:uri="http://www.w3.org/XML/1998/namespace"/>
    <ds:schemaRef ds:uri="bb4941f2-48be-4bb0-a3d9-a0ff0057a962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1417</Words>
  <Application>Microsoft Office PowerPoint</Application>
  <PresentationFormat>Breitbild</PresentationFormat>
  <Paragraphs>165</Paragraphs>
  <Slides>20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BFU Suisse</vt:lpstr>
      <vt:lpstr>BFU Suisse </vt:lpstr>
      <vt:lpstr>BFU Suisse Medium</vt:lpstr>
      <vt:lpstr>Suisse Int'l</vt:lpstr>
      <vt:lpstr>Design bfu</vt:lpstr>
      <vt:lpstr>Prévention des accidents dans le sport des adultes</vt:lpstr>
      <vt:lpstr>Objectifs</vt:lpstr>
      <vt:lpstr>PowerPoint-Präsentation</vt:lpstr>
      <vt:lpstr>Démarche systématique</vt:lpstr>
      <vt:lpstr>Démarche systématique</vt:lpstr>
      <vt:lpstr>PowerPoint-Präsentation</vt:lpstr>
      <vt:lpstr>Action 1, page 13</vt:lpstr>
      <vt:lpstr>1 Que peut-il arriver?   (p. 6-7)</vt:lpstr>
      <vt:lpstr>Action 1, page 13</vt:lpstr>
      <vt:lpstr>2 Pourquoi des accidents peuvent-ils se produire?  (p. 8-9)</vt:lpstr>
      <vt:lpstr>Action 2, page 14</vt:lpstr>
      <vt:lpstr>«Il existe deux types de facteurs de risque: comportementaux et structurels. La combinaison des deux mène généralement à un accident.»</vt:lpstr>
      <vt:lpstr>3 Comment éviter les accidents?  (p. 10-11)</vt:lpstr>
      <vt:lpstr>Action 3, page 15</vt:lpstr>
      <vt:lpstr>Action 4, page 16</vt:lpstr>
      <vt:lpstr>Conclusion: un (mini)concept de prévention des accidents pour les cours</vt:lpstr>
      <vt:lpstr>Entraînement pour les 50+ ans </vt:lpstr>
      <vt:lpstr>www.equilibre-en-marche.ch</vt:lpstr>
      <vt:lpstr>www.equilibre-en-marche.ch</vt:lpstr>
      <vt:lpstr>Merci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Unfallprävention im Erwachsenensport</dc:title>
  <dc:creator>Pfenninger Barbara</dc:creator>
  <cp:lastModifiedBy>Pfenninger Barbara</cp:lastModifiedBy>
  <cp:revision>5</cp:revision>
  <cp:lastPrinted>2019-03-22T15:02:17Z</cp:lastPrinted>
  <dcterms:created xsi:type="dcterms:W3CDTF">2020-07-09T07:21:58Z</dcterms:created>
  <dcterms:modified xsi:type="dcterms:W3CDTF">2021-05-03T12:59:49Z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</Properties>
</file>