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417" r:id="rId3"/>
    <p:sldId id="461" r:id="rId4"/>
    <p:sldId id="1393" r:id="rId5"/>
    <p:sldId id="1394" r:id="rId6"/>
    <p:sldId id="1395" r:id="rId7"/>
    <p:sldId id="1396" r:id="rId8"/>
    <p:sldId id="400" r:id="rId9"/>
    <p:sldId id="401" r:id="rId10"/>
    <p:sldId id="402" r:id="rId11"/>
    <p:sldId id="433" r:id="rId12"/>
    <p:sldId id="463" r:id="rId13"/>
    <p:sldId id="1397" r:id="rId14"/>
    <p:sldId id="1399" r:id="rId15"/>
    <p:sldId id="1400" r:id="rId16"/>
    <p:sldId id="1389" r:id="rId17"/>
    <p:sldId id="459" r:id="rId18"/>
    <p:sldId id="421" r:id="rId19"/>
    <p:sldId id="460" r:id="rId20"/>
    <p:sldId id="334" r:id="rId21"/>
    <p:sldId id="335" r:id="rId22"/>
    <p:sldId id="337" r:id="rId23"/>
    <p:sldId id="336" r:id="rId24"/>
    <p:sldId id="1379" r:id="rId25"/>
    <p:sldId id="413" r:id="rId26"/>
    <p:sldId id="430" r:id="rId27"/>
    <p:sldId id="348" r:id="rId28"/>
  </p:sldIdLst>
  <p:sldSz cx="12192000" cy="6858000"/>
  <p:notesSz cx="9928225" cy="1435735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452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otz Annette BASPO" initials="NAB" lastIdx="3" clrIdx="6">
    <p:extLst>
      <p:ext uri="{19B8F6BF-5375-455C-9EA6-DF929625EA0E}">
        <p15:presenceInfo xmlns:p15="http://schemas.microsoft.com/office/powerpoint/2012/main" userId="Notz Annette BASPO" providerId="None"/>
      </p:ext>
    </p:extLst>
  </p:cmAuthor>
  <p:cmAuthor id="1" name="Hartmann Andrea BASPO" initials="aha" lastIdx="1" clrIdx="0"/>
  <p:cmAuthor id="8" name="Weber Pierre-André BASPO" initials="WPB" lastIdx="7" clrIdx="7">
    <p:extLst>
      <p:ext uri="{19B8F6BF-5375-455C-9EA6-DF929625EA0E}">
        <p15:presenceInfo xmlns:p15="http://schemas.microsoft.com/office/powerpoint/2012/main" userId="Weber Pierre-André BASPO" providerId="None"/>
      </p:ext>
    </p:extLst>
  </p:cmAuthor>
  <p:cmAuthor id="2" name="Daniel Käsermann" initials="DK" lastIdx="5" clrIdx="1">
    <p:extLst>
      <p:ext uri="{19B8F6BF-5375-455C-9EA6-DF929625EA0E}">
        <p15:presenceInfo xmlns:p15="http://schemas.microsoft.com/office/powerpoint/2012/main" userId="2d2c87348a7a86ec" providerId="Windows Live"/>
      </p:ext>
    </p:extLst>
  </p:cmAuthor>
  <p:cmAuthor id="9" name="Beuchat Christiane BASPO" initials="BCB" lastIdx="1" clrIdx="8">
    <p:extLst>
      <p:ext uri="{19B8F6BF-5375-455C-9EA6-DF929625EA0E}">
        <p15:presenceInfo xmlns:p15="http://schemas.microsoft.com/office/powerpoint/2012/main" userId="Beuchat Christiane BASPO" providerId="None"/>
      </p:ext>
    </p:extLst>
  </p:cmAuthor>
  <p:cmAuthor id="10" name="Wettstein Cornelia BASPO" initials="WCB" lastIdx="1" clrIdx="9">
    <p:extLst>
      <p:ext uri="{19B8F6BF-5375-455C-9EA6-DF929625EA0E}">
        <p15:presenceInfo xmlns:p15="http://schemas.microsoft.com/office/powerpoint/2012/main" userId="S-1-5-21-3993060671-4215906946-993041443-355666" providerId="AD"/>
      </p:ext>
    </p:extLst>
  </p:cmAuthor>
  <p:cmAuthor id="5" name="Buser Sarina BASPO" initials="sab" lastIdx="31" clrIdx="2">
    <p:extLst>
      <p:ext uri="{19B8F6BF-5375-455C-9EA6-DF929625EA0E}">
        <p15:presenceInfo xmlns:p15="http://schemas.microsoft.com/office/powerpoint/2012/main" userId="Buser Sarina BASPO" providerId="None"/>
      </p:ext>
    </p:extLst>
  </p:cmAuthor>
  <p:cmAuthor id="6" name="Steinegger Andreas BASPO" initials="Ast" lastIdx="46" clrIdx="5">
    <p:extLst>
      <p:ext uri="{19B8F6BF-5375-455C-9EA6-DF929625EA0E}">
        <p15:presenceInfo xmlns:p15="http://schemas.microsoft.com/office/powerpoint/2012/main" userId="Steinegger Andreas BAS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E34"/>
    <a:srgbClr val="307FCC"/>
    <a:srgbClr val="E60005"/>
    <a:srgbClr val="000000"/>
    <a:srgbClr val="F39100"/>
    <a:srgbClr val="EA4953"/>
    <a:srgbClr val="3399FF"/>
    <a:srgbClr val="6666FF"/>
    <a:srgbClr val="00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9" autoAdjust="0"/>
    <p:restoredTop sz="67839" autoAdjust="0"/>
  </p:normalViewPr>
  <p:slideViewPr>
    <p:cSldViewPr snapToGrid="0">
      <p:cViewPr>
        <p:scale>
          <a:sx n="40" d="100"/>
          <a:sy n="40" d="100"/>
        </p:scale>
        <p:origin x="182" y="3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4168" y="224"/>
      </p:cViewPr>
      <p:guideLst>
        <p:guide orient="horz" pos="452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E600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C-472E-B02B-4134FD3349CF}"/>
              </c:ext>
            </c:extLst>
          </c:dPt>
          <c:dPt>
            <c:idx val="1"/>
            <c:bubble3D val="0"/>
            <c:spPr>
              <a:solidFill>
                <a:srgbClr val="8800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72E-B02B-4134FD3349CF}"/>
              </c:ext>
            </c:extLst>
          </c:dPt>
          <c:cat>
            <c:strRef>
              <c:f>Tabelle1!$A$2:$A$3</c:f>
              <c:strCache>
                <c:ptCount val="2"/>
                <c:pt idx="0">
                  <c:v>esa</c:v>
                </c:pt>
                <c:pt idx="1">
                  <c:v>J+S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72E-B02B-4134FD334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Kurse!$A$2:$A$7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Kurse!$B$2:$B$7</c:f>
              <c:numCache>
                <c:formatCode>General</c:formatCode>
                <c:ptCount val="6"/>
                <c:pt idx="0">
                  <c:v>458</c:v>
                </c:pt>
                <c:pt idx="1">
                  <c:v>438</c:v>
                </c:pt>
                <c:pt idx="2">
                  <c:v>477</c:v>
                </c:pt>
                <c:pt idx="3">
                  <c:v>257</c:v>
                </c:pt>
                <c:pt idx="4">
                  <c:v>431</c:v>
                </c:pt>
                <c:pt idx="5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9-40D2-A45B-FF2497835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225648"/>
        <c:axId val="1117227312"/>
      </c:barChart>
      <c:catAx>
        <c:axId val="11172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7227312"/>
        <c:crosses val="autoZero"/>
        <c:auto val="1"/>
        <c:lblAlgn val="ctr"/>
        <c:lblOffset val="100"/>
        <c:noMultiLvlLbl val="0"/>
      </c:catAx>
      <c:valAx>
        <c:axId val="11172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722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TN!$A$2:$A$7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TN!$B$2:$B$7</c:f>
              <c:numCache>
                <c:formatCode>General</c:formatCode>
                <c:ptCount val="6"/>
                <c:pt idx="0">
                  <c:v>6125</c:v>
                </c:pt>
                <c:pt idx="1">
                  <c:v>6154</c:v>
                </c:pt>
                <c:pt idx="2">
                  <c:v>6709</c:v>
                </c:pt>
                <c:pt idx="3">
                  <c:v>3672</c:v>
                </c:pt>
                <c:pt idx="4">
                  <c:v>6287</c:v>
                </c:pt>
                <c:pt idx="5">
                  <c:v>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A-4875-AE2F-5C692BAB3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900608"/>
        <c:axId val="1189901856"/>
      </c:barChart>
      <c:catAx>
        <c:axId val="11899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9901856"/>
        <c:crosses val="autoZero"/>
        <c:auto val="1"/>
        <c:lblAlgn val="ctr"/>
        <c:lblOffset val="100"/>
        <c:noMultiLvlLbl val="0"/>
      </c:catAx>
      <c:valAx>
        <c:axId val="11899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990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Anerkennung!$B$2</c:f>
              <c:strCache>
                <c:ptCount val="1"/>
                <c:pt idx="0">
                  <c:v>Leiter/innen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Anerkennung!$A$3:$A$8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Anerkennung!$B$3:$B$8</c:f>
              <c:numCache>
                <c:formatCode>General</c:formatCode>
                <c:ptCount val="6"/>
                <c:pt idx="0">
                  <c:v>9611</c:v>
                </c:pt>
                <c:pt idx="1">
                  <c:v>9784</c:v>
                </c:pt>
                <c:pt idx="2">
                  <c:v>10146</c:v>
                </c:pt>
                <c:pt idx="3">
                  <c:v>8195</c:v>
                </c:pt>
                <c:pt idx="5">
                  <c:v>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D-4893-8A1A-A3BD932A6E7B}"/>
            </c:ext>
          </c:extLst>
        </c:ser>
        <c:ser>
          <c:idx val="1"/>
          <c:order val="1"/>
          <c:tx>
            <c:strRef>
              <c:f>Anerkennung!$C$2</c:f>
              <c:strCache>
                <c:ptCount val="1"/>
                <c:pt idx="0">
                  <c:v>Expert/innen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Anerkennung!$A$3:$A$8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Anerkennung!$C$3:$C$8</c:f>
              <c:numCache>
                <c:formatCode>General</c:formatCode>
                <c:ptCount val="6"/>
                <c:pt idx="0">
                  <c:v>550</c:v>
                </c:pt>
                <c:pt idx="1">
                  <c:v>592</c:v>
                </c:pt>
                <c:pt idx="2">
                  <c:v>621</c:v>
                </c:pt>
                <c:pt idx="3">
                  <c:v>501</c:v>
                </c:pt>
                <c:pt idx="5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D-4893-8A1A-A3BD932A6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4516992"/>
        <c:axId val="1114517408"/>
      </c:barChart>
      <c:catAx>
        <c:axId val="11145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4517408"/>
        <c:crosses val="autoZero"/>
        <c:auto val="1"/>
        <c:lblAlgn val="ctr"/>
        <c:lblOffset val="100"/>
        <c:noMultiLvlLbl val="0"/>
      </c:catAx>
      <c:valAx>
        <c:axId val="111451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45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MannFrau!$B$2</c:f>
              <c:strCache>
                <c:ptCount val="1"/>
                <c:pt idx="0">
                  <c:v>Frauen in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MannFrau!$A$3:$A$9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MannFrau!$B$3:$B$9</c:f>
              <c:numCache>
                <c:formatCode>General</c:formatCode>
                <c:ptCount val="7"/>
                <c:pt idx="0">
                  <c:v>76</c:v>
                </c:pt>
                <c:pt idx="1">
                  <c:v>75</c:v>
                </c:pt>
                <c:pt idx="2">
                  <c:v>75</c:v>
                </c:pt>
                <c:pt idx="3">
                  <c:v>68</c:v>
                </c:pt>
                <c:pt idx="4">
                  <c:v>59</c:v>
                </c:pt>
                <c:pt idx="5">
                  <c:v>66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1-48DB-9E64-9D739123E505}"/>
            </c:ext>
          </c:extLst>
        </c:ser>
        <c:ser>
          <c:idx val="1"/>
          <c:order val="1"/>
          <c:tx>
            <c:strRef>
              <c:f>MannFrau!$C$2</c:f>
              <c:strCache>
                <c:ptCount val="1"/>
                <c:pt idx="0">
                  <c:v>Männer 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MannFrau!$A$3:$A$9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MannFrau!$C$3:$C$9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32</c:v>
                </c:pt>
                <c:pt idx="4">
                  <c:v>41</c:v>
                </c:pt>
                <c:pt idx="5">
                  <c:v>34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1-48DB-9E64-9D739123E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851872"/>
        <c:axId val="1113859776"/>
      </c:barChart>
      <c:catAx>
        <c:axId val="11138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3859776"/>
        <c:crosses val="autoZero"/>
        <c:auto val="1"/>
        <c:lblAlgn val="ctr"/>
        <c:lblOffset val="100"/>
        <c:noMultiLvlLbl val="0"/>
      </c:catAx>
      <c:valAx>
        <c:axId val="11138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38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0.5854</cdr:x>
      <cdr:y>0.10791</cdr:y>
    </cdr:from>
    <cdr:to>
      <cdr:x>0.63419</cdr:x>
      <cdr:y>0.88918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2608640-FBE5-4F15-AE52-A2BE6BCA4246}"/>
            </a:ext>
          </a:extLst>
        </cdr:cNvPr>
        <cdr:cNvSpPr txBox="1"/>
      </cdr:nvSpPr>
      <cdr:spPr>
        <a:xfrm xmlns:a="http://schemas.openxmlformats.org/drawingml/2006/main" rot="16200000">
          <a:off x="4453414" y="2186162"/>
          <a:ext cx="3825001" cy="50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800" dirty="0" err="1"/>
            <a:t>Chiffres</a:t>
          </a:r>
          <a:r>
            <a:rPr lang="de-CH" sz="1800" dirty="0"/>
            <a:t> </a:t>
          </a:r>
          <a:r>
            <a:rPr lang="de-CH" sz="1800" dirty="0" err="1"/>
            <a:t>manquants</a:t>
          </a:r>
          <a:endParaRPr lang="de-CH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42439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de-D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8576" y="2"/>
            <a:ext cx="4231094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endParaRPr lang="de-DE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3584264"/>
            <a:ext cx="4342439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b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de-DE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8576" y="13584264"/>
            <a:ext cx="4231094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E8372DD5-FD12-418A-9C35-EFD02F5FC1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2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303005" cy="7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222" y="2"/>
            <a:ext cx="4303003" cy="7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endParaRPr lang="de-DE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9388" y="1076325"/>
            <a:ext cx="9569450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540" y="6819744"/>
            <a:ext cx="7279152" cy="646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3639484"/>
            <a:ext cx="4303005" cy="7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b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endParaRPr lang="de-DE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222" y="13639484"/>
            <a:ext cx="4303003" cy="7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50" tIns="66475" rIns="132950" bIns="66475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A906DEA6-2A5B-4FDC-BC8B-8A6783FB139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Responsable de la </a:t>
            </a:r>
            <a:r>
              <a:rPr lang="de-CH" dirty="0" err="1"/>
              <a:t>formation</a:t>
            </a:r>
            <a:r>
              <a:rPr lang="de-CH" dirty="0"/>
              <a:t> des </a:t>
            </a:r>
            <a:r>
              <a:rPr lang="de-CH" dirty="0" err="1"/>
              <a:t>experts</a:t>
            </a:r>
            <a:r>
              <a:rPr lang="de-CH" dirty="0"/>
              <a:t> esa. </a:t>
            </a:r>
            <a:r>
              <a:rPr lang="de-CH" dirty="0" err="1"/>
              <a:t>Sp</a:t>
            </a:r>
            <a:r>
              <a:rPr lang="fr-FR" b="0" i="0" dirty="0" err="1">
                <a:solidFill>
                  <a:srgbClr val="454545"/>
                </a:solidFill>
                <a:effectLst/>
                <a:latin typeface="Frutiger Neue"/>
              </a:rPr>
              <a:t>ort</a:t>
            </a:r>
            <a:r>
              <a:rPr lang="fr-FR" b="0" i="0" dirty="0">
                <a:solidFill>
                  <a:srgbClr val="454545"/>
                </a:solidFill>
                <a:effectLst/>
                <a:latin typeface="Frutiger Neue"/>
              </a:rPr>
              <a:t> des adultes Suisse esa est un programme fédéral visant à encourager le mouvement, le sport populaire et le sport de loisirs pour les personnes adultes. C’est un peu le pendant de J+S, mais plus petit et avec d’autres différences. Le e de esa est pour </a:t>
            </a:r>
            <a:r>
              <a:rPr lang="fr-FR" b="0" i="0" dirty="0" err="1">
                <a:solidFill>
                  <a:srgbClr val="454545"/>
                </a:solidFill>
                <a:effectLst/>
                <a:latin typeface="Frutiger Neue"/>
              </a:rPr>
              <a:t>Erwachsene</a:t>
            </a:r>
            <a:r>
              <a:rPr lang="fr-FR" b="0" i="0" dirty="0">
                <a:solidFill>
                  <a:srgbClr val="454545"/>
                </a:solidFill>
                <a:effectLst/>
                <a:latin typeface="Frutiger Neue"/>
              </a:rPr>
              <a:t> (adultes), s pour sport et a pour </a:t>
            </a:r>
            <a:r>
              <a:rPr lang="fr-FR" b="0" i="0" dirty="0" err="1">
                <a:solidFill>
                  <a:srgbClr val="454545"/>
                </a:solidFill>
                <a:effectLst/>
                <a:latin typeface="Frutiger Neue"/>
              </a:rPr>
              <a:t>adults</a:t>
            </a:r>
            <a:r>
              <a:rPr lang="fr-FR" b="0" i="0" dirty="0">
                <a:solidFill>
                  <a:srgbClr val="454545"/>
                </a:solidFill>
                <a:effectLst/>
                <a:latin typeface="Frutiger Neue"/>
              </a:rPr>
              <a:t> ou </a:t>
            </a:r>
            <a:r>
              <a:rPr lang="fr-FR" b="0" i="0" dirty="0" err="1">
                <a:solidFill>
                  <a:srgbClr val="454545"/>
                </a:solidFill>
                <a:effectLst/>
                <a:latin typeface="Frutiger Neue"/>
              </a:rPr>
              <a:t>adulti</a:t>
            </a:r>
            <a:r>
              <a:rPr lang="fr-FR" b="0" i="0" dirty="0">
                <a:solidFill>
                  <a:srgbClr val="454545"/>
                </a:solidFill>
                <a:effectLst/>
                <a:latin typeface="Frutiger Neue"/>
              </a:rPr>
              <a:t> en italien.</a:t>
            </a:r>
            <a:endParaRPr lang="de-CH" b="0" dirty="0"/>
          </a:p>
          <a:p>
            <a:r>
              <a:rPr lang="de-CH" dirty="0"/>
              <a:t> </a:t>
            </a:r>
            <a:r>
              <a:rPr lang="de-CH" dirty="0" err="1"/>
              <a:t>J’ai</a:t>
            </a:r>
            <a:r>
              <a:rPr lang="de-CH" dirty="0"/>
              <a:t> </a:t>
            </a:r>
            <a:r>
              <a:rPr lang="de-CH" dirty="0" err="1"/>
              <a:t>dirigé</a:t>
            </a:r>
            <a:r>
              <a:rPr lang="de-CH" dirty="0"/>
              <a:t> la </a:t>
            </a:r>
            <a:r>
              <a:rPr lang="de-CH" dirty="0" err="1"/>
              <a:t>formation</a:t>
            </a:r>
            <a:r>
              <a:rPr lang="de-CH" dirty="0"/>
              <a:t> de </a:t>
            </a:r>
            <a:r>
              <a:rPr lang="de-CH" dirty="0" err="1"/>
              <a:t>coordinateurs</a:t>
            </a:r>
            <a:r>
              <a:rPr lang="de-CH" dirty="0"/>
              <a:t> de </a:t>
            </a:r>
            <a:r>
              <a:rPr lang="de-CH" dirty="0" err="1"/>
              <a:t>sport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y a 2 ans et je </a:t>
            </a:r>
            <a:r>
              <a:rPr lang="de-CH" dirty="0" err="1"/>
              <a:t>me</a:t>
            </a:r>
            <a:r>
              <a:rPr lang="de-CH" dirty="0"/>
              <a:t> </a:t>
            </a:r>
            <a:r>
              <a:rPr lang="de-CH" dirty="0" err="1"/>
              <a:t>réjuis</a:t>
            </a:r>
            <a:r>
              <a:rPr lang="de-CH" dirty="0"/>
              <a:t> de faire </a:t>
            </a:r>
            <a:r>
              <a:rPr lang="de-CH" dirty="0" err="1"/>
              <a:t>votre</a:t>
            </a:r>
            <a:r>
              <a:rPr lang="de-CH" dirty="0"/>
              <a:t> </a:t>
            </a:r>
            <a:r>
              <a:rPr lang="de-CH" dirty="0" err="1"/>
              <a:t>connaissance</a:t>
            </a:r>
            <a:r>
              <a:rPr lang="de-CH" dirty="0"/>
              <a:t> et </a:t>
            </a:r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vous</a:t>
            </a:r>
            <a:r>
              <a:rPr lang="de-CH" dirty="0"/>
              <a:t> </a:t>
            </a:r>
            <a:r>
              <a:rPr lang="de-CH" dirty="0" err="1"/>
              <a:t>vous</a:t>
            </a:r>
            <a:r>
              <a:rPr lang="de-CH" dirty="0"/>
              <a:t> </a:t>
            </a:r>
            <a:r>
              <a:rPr lang="de-CH" dirty="0" err="1"/>
              <a:t>intéressez</a:t>
            </a:r>
            <a:r>
              <a:rPr lang="de-CH" dirty="0"/>
              <a:t> à la </a:t>
            </a:r>
            <a:r>
              <a:rPr lang="de-CH" dirty="0" err="1"/>
              <a:t>promotion</a:t>
            </a:r>
            <a:r>
              <a:rPr lang="de-CH" dirty="0"/>
              <a:t> de </a:t>
            </a:r>
            <a:r>
              <a:rPr lang="de-CH" dirty="0" err="1"/>
              <a:t>sport</a:t>
            </a:r>
            <a:r>
              <a:rPr lang="de-CH" dirty="0"/>
              <a:t> et du </a:t>
            </a:r>
            <a:r>
              <a:rPr lang="de-CH" dirty="0" err="1"/>
              <a:t>mouvement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commune</a:t>
            </a:r>
            <a:r>
              <a:rPr lang="de-CH" dirty="0"/>
              <a:t>. C’est très </a:t>
            </a:r>
            <a:r>
              <a:rPr lang="de-CH" dirty="0" err="1"/>
              <a:t>important</a:t>
            </a:r>
            <a:r>
              <a:rPr lang="de-CH" dirty="0"/>
              <a:t>.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4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>
                <a:solidFill>
                  <a:srgbClr val="000000"/>
                </a:solidFill>
              </a:rPr>
              <a:t>Avec les programmes Sport des enfants, Sport des jeunes et Sport des adultes, la Confédération s’adresse à toutes les tranches d'âge.</a:t>
            </a:r>
            <a:endParaRPr lang="fr-CH" baseline="0" noProof="0" dirty="0">
              <a:solidFill>
                <a:srgbClr val="000000"/>
              </a:solidFill>
            </a:endParaRPr>
          </a:p>
          <a:p>
            <a:r>
              <a:rPr lang="fr-CH" baseline="0" noProof="0" dirty="0"/>
              <a:t>Le groupe cible du sport des adultes (20 à 100 ans) concerne une très large partie de la population, donc un public cible hétérogène, avec des besoins et des attentes très diverses.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76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noProof="0" dirty="0">
                <a:solidFill>
                  <a:srgbClr val="000000"/>
                </a:solidFill>
              </a:rPr>
              <a:t>Pour la tranche des adultes, on distingue le 2</a:t>
            </a:r>
            <a:r>
              <a:rPr lang="fr-CH" baseline="30000" noProof="0" dirty="0">
                <a:solidFill>
                  <a:srgbClr val="000000"/>
                </a:solidFill>
              </a:rPr>
              <a:t>ème</a:t>
            </a:r>
            <a:r>
              <a:rPr lang="fr-CH" baseline="0" noProof="0" dirty="0">
                <a:solidFill>
                  <a:srgbClr val="000000"/>
                </a:solidFill>
              </a:rPr>
              <a:t> </a:t>
            </a:r>
            <a:r>
              <a:rPr lang="fr-CH" baseline="0" noProof="0" dirty="0" err="1">
                <a:solidFill>
                  <a:srgbClr val="000000"/>
                </a:solidFill>
              </a:rPr>
              <a:t>decennie</a:t>
            </a:r>
            <a:r>
              <a:rPr lang="fr-CH" baseline="0" noProof="0" dirty="0">
                <a:solidFill>
                  <a:srgbClr val="000000"/>
                </a:solidFill>
              </a:rPr>
              <a:t> (l’andragogie) ou les personnes sont mobiles et indépendants et suivent un travail – en général. Après la retraite, on parle de la gérontologie. Là, la plupart des gens est encore mobile, mais ne travaillent plus ou moins, ou pas dans le sens classique du travail. </a:t>
            </a:r>
          </a:p>
          <a:p>
            <a:r>
              <a:rPr lang="fr-CH" baseline="0" noProof="0" dirty="0">
                <a:solidFill>
                  <a:srgbClr val="000000"/>
                </a:solidFill>
              </a:rPr>
              <a:t>Quand les personnes deviennent fragiles et on besoin de l’aide, donc il ne sont plus indépendants, on parle de la 4</a:t>
            </a:r>
            <a:r>
              <a:rPr lang="fr-CH" baseline="30000" noProof="0" dirty="0">
                <a:solidFill>
                  <a:srgbClr val="000000"/>
                </a:solidFill>
              </a:rPr>
              <a:t>ème</a:t>
            </a:r>
            <a:r>
              <a:rPr lang="fr-CH" baseline="0" noProof="0" dirty="0">
                <a:solidFill>
                  <a:srgbClr val="000000"/>
                </a:solidFill>
              </a:rPr>
              <a:t> décennie.</a:t>
            </a:r>
          </a:p>
          <a:p>
            <a:r>
              <a:rPr lang="fr-CH" baseline="0" noProof="0" dirty="0">
                <a:solidFill>
                  <a:srgbClr val="000000"/>
                </a:solidFill>
              </a:rPr>
              <a:t>Et pour tous ces décennies la fédération Suisse a crée un programme pour encourager l’</a:t>
            </a:r>
            <a:r>
              <a:rPr lang="fr-CH" baseline="0" noProof="0" dirty="0" err="1">
                <a:solidFill>
                  <a:srgbClr val="000000"/>
                </a:solidFill>
              </a:rPr>
              <a:t>acitivité</a:t>
            </a:r>
            <a:r>
              <a:rPr lang="fr-CH" baseline="0" noProof="0" dirty="0">
                <a:solidFill>
                  <a:srgbClr val="000000"/>
                </a:solidFill>
              </a:rPr>
              <a:t> physique. C’est esa.</a:t>
            </a:r>
            <a:endParaRPr lang="fr-CH" baseline="0" noProof="0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6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Six </a:t>
            </a:r>
            <a:r>
              <a:rPr lang="de-CH" dirty="0" err="1"/>
              <a:t>cent</a:t>
            </a:r>
            <a:r>
              <a:rPr lang="de-CH" dirty="0"/>
              <a:t> </a:t>
            </a:r>
            <a:r>
              <a:rPr lang="de-CH" dirty="0" err="1"/>
              <a:t>mille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77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u="sng" noProof="0" dirty="0"/>
              <a:t>Les partenaires </a:t>
            </a:r>
            <a:r>
              <a:rPr lang="fr-CH" u="sng" noProof="0" dirty="0" err="1"/>
              <a:t>d’esa</a:t>
            </a:r>
            <a:endParaRPr lang="fr-CH" u="sng" noProof="0" dirty="0"/>
          </a:p>
          <a:p>
            <a:r>
              <a:rPr lang="fr-CH" baseline="0" noProof="0" dirty="0"/>
              <a:t>Les partenaires de l’OFSPO dans le cadre du programme </a:t>
            </a:r>
            <a:r>
              <a:rPr lang="fr-CH" baseline="0" noProof="0" dirty="0" err="1"/>
              <a:t>esa</a:t>
            </a:r>
            <a:r>
              <a:rPr lang="fr-CH" baseline="0" noProof="0" dirty="0"/>
              <a:t> sont actuellement:</a:t>
            </a:r>
          </a:p>
          <a:p>
            <a:endParaRPr lang="fr-CH" baseline="0" noProof="0" dirty="0"/>
          </a:p>
          <a:p>
            <a:pPr marL="248911" indent="-248911">
              <a:buFont typeface="Symbol" panose="05050102010706020507" pitchFamily="18" charset="2"/>
              <a:buChar char="-"/>
            </a:pPr>
            <a:r>
              <a:rPr lang="fr-CH" dirty="0"/>
              <a:t>des fédérations sportives</a:t>
            </a:r>
          </a:p>
          <a:p>
            <a:pPr marL="248911" indent="-248911">
              <a:buFont typeface="Symbol" panose="05050102010706020507" pitchFamily="18" charset="2"/>
              <a:buChar char="-"/>
            </a:pPr>
            <a:r>
              <a:rPr lang="fr-CH" dirty="0"/>
              <a:t>des cantons</a:t>
            </a:r>
          </a:p>
          <a:p>
            <a:pPr marL="248911" indent="-248911">
              <a:buFont typeface="Symbol" panose="05050102010706020507" pitchFamily="18" charset="2"/>
              <a:buChar char="-"/>
            </a:pPr>
            <a:r>
              <a:rPr lang="fr-CH" dirty="0"/>
              <a:t>des organismes privés et</a:t>
            </a:r>
          </a:p>
          <a:p>
            <a:pPr marL="248911" indent="-248911">
              <a:buFont typeface="Symbol" panose="05050102010706020507" pitchFamily="18" charset="2"/>
              <a:buChar char="-"/>
            </a:pPr>
            <a:r>
              <a:rPr lang="fr-CH" dirty="0"/>
              <a:t>des fondations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68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14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Nombres</a:t>
            </a:r>
            <a:r>
              <a:rPr lang="de-CH" dirty="0"/>
              <a:t> de SAFS </a:t>
            </a:r>
            <a:r>
              <a:rPr lang="de-CH" dirty="0" err="1"/>
              <a:t>manquent</a:t>
            </a:r>
            <a:r>
              <a:rPr lang="de-CH" dirty="0"/>
              <a:t> </a:t>
            </a:r>
            <a:r>
              <a:rPr lang="de-CH" dirty="0" err="1"/>
              <a:t>encore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16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519">
              <a:defRPr/>
            </a:pPr>
            <a:r>
              <a:rPr lang="fr-FR" dirty="0"/>
              <a:t>Art. 36 OESp, Art. 66 1: les connaissances de base concernant  la formation des adultes, la motricité sportive, la méthodologique et les aspects spécifiques à la discipline sont thématisés dans la  formation de moniteurs </a:t>
            </a:r>
            <a:r>
              <a:rPr lang="fr-FR" dirty="0" err="1"/>
              <a:t>esa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296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BASPO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Partnerorganisationen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979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2020</a:t>
            </a:r>
            <a:r>
              <a:rPr lang="fr-FR" baseline="0" dirty="0"/>
              <a:t> </a:t>
            </a:r>
            <a:r>
              <a:rPr lang="fr-FR" baseline="0" dirty="0" err="1"/>
              <a:t>waren</a:t>
            </a:r>
            <a:r>
              <a:rPr lang="fr-FR" baseline="0" dirty="0"/>
              <a:t> 675 Kurse </a:t>
            </a:r>
            <a:r>
              <a:rPr lang="fr-FR" dirty="0" err="1"/>
              <a:t>geplant</a:t>
            </a:r>
            <a:r>
              <a:rPr lang="fr-FR" dirty="0"/>
              <a:t>.</a:t>
            </a:r>
            <a:r>
              <a:rPr lang="fr-FR" baseline="0" dirty="0"/>
              <a:t> </a:t>
            </a:r>
            <a:r>
              <a:rPr lang="fr-FR" baseline="0" dirty="0" err="1"/>
              <a:t>Aufgrund</a:t>
            </a:r>
            <a:r>
              <a:rPr lang="fr-FR" baseline="0" dirty="0"/>
              <a:t> der </a:t>
            </a:r>
            <a:r>
              <a:rPr lang="fr-FR" baseline="0" dirty="0" err="1"/>
              <a:t>Coronapandemie</a:t>
            </a:r>
            <a:r>
              <a:rPr lang="fr-FR" baseline="0" dirty="0"/>
              <a:t> </a:t>
            </a:r>
            <a:r>
              <a:rPr lang="fr-FR" baseline="0" dirty="0" err="1"/>
              <a:t>konnten</a:t>
            </a:r>
            <a:r>
              <a:rPr lang="fr-FR" baseline="0" dirty="0"/>
              <a:t> </a:t>
            </a:r>
            <a:r>
              <a:rPr lang="fr-FR" dirty="0" err="1"/>
              <a:t>davon</a:t>
            </a:r>
            <a:r>
              <a:rPr lang="fr-FR" dirty="0"/>
              <a:t> aber </a:t>
            </a:r>
            <a:r>
              <a:rPr lang="fr-FR" dirty="0" err="1"/>
              <a:t>nur</a:t>
            </a:r>
            <a:r>
              <a:rPr lang="fr-FR" dirty="0"/>
              <a:t> 257 </a:t>
            </a:r>
            <a:r>
              <a:rPr lang="fr-FR" baseline="0" dirty="0"/>
              <a:t>mit 3’672 </a:t>
            </a:r>
            <a:r>
              <a:rPr lang="fr-FR" baseline="0" dirty="0" err="1"/>
              <a:t>Teilnehmenden</a:t>
            </a:r>
            <a:r>
              <a:rPr lang="fr-FR" baseline="0" dirty="0"/>
              <a:t> </a:t>
            </a:r>
            <a:r>
              <a:rPr lang="fr-FR" baseline="0" dirty="0" err="1"/>
              <a:t>durchgeführt</a:t>
            </a:r>
            <a:r>
              <a:rPr lang="fr-FR" baseline="0" dirty="0"/>
              <a:t> </a:t>
            </a:r>
            <a:r>
              <a:rPr lang="fr-FR" baseline="0" dirty="0" err="1"/>
              <a:t>werden</a:t>
            </a:r>
            <a:r>
              <a:rPr lang="fr-FR" baseline="0" dirty="0"/>
              <a:t>. Es </a:t>
            </a:r>
            <a:r>
              <a:rPr lang="fr-FR" baseline="0" dirty="0" err="1"/>
              <a:t>gab</a:t>
            </a:r>
            <a:r>
              <a:rPr lang="fr-FR" baseline="0" dirty="0"/>
              <a:t> </a:t>
            </a:r>
            <a:r>
              <a:rPr lang="fr-FR" baseline="0" dirty="0" err="1"/>
              <a:t>vermehrt</a:t>
            </a:r>
            <a:r>
              <a:rPr lang="fr-FR" baseline="0" dirty="0"/>
              <a:t> </a:t>
            </a:r>
            <a:r>
              <a:rPr lang="fr-FR" baseline="0" dirty="0" err="1"/>
              <a:t>Abmeldungen</a:t>
            </a:r>
            <a:r>
              <a:rPr lang="fr-FR" baseline="0" dirty="0"/>
              <a:t> von </a:t>
            </a:r>
            <a:r>
              <a:rPr lang="fr-FR" baseline="0" dirty="0" err="1"/>
              <a:t>Personen</a:t>
            </a:r>
            <a:r>
              <a:rPr lang="fr-FR" baseline="0" dirty="0"/>
              <a:t> </a:t>
            </a:r>
            <a:r>
              <a:rPr lang="fr-FR" baseline="0" dirty="0" err="1"/>
              <a:t>aus</a:t>
            </a:r>
            <a:r>
              <a:rPr lang="fr-FR" baseline="0" dirty="0"/>
              <a:t> den </a:t>
            </a:r>
            <a:r>
              <a:rPr lang="fr-FR" baseline="0" dirty="0" err="1"/>
              <a:t>Risikogruppen</a:t>
            </a:r>
            <a:r>
              <a:rPr lang="fr-FR" baseline="0" dirty="0"/>
              <a:t> in den </a:t>
            </a:r>
            <a:r>
              <a:rPr lang="fr-FR" baseline="0" dirty="0" err="1"/>
              <a:t>noch</a:t>
            </a:r>
            <a:r>
              <a:rPr lang="fr-FR" baseline="0" dirty="0"/>
              <a:t> </a:t>
            </a:r>
            <a:r>
              <a:rPr lang="fr-FR" baseline="0" dirty="0" err="1"/>
              <a:t>stattfindenden</a:t>
            </a:r>
            <a:r>
              <a:rPr lang="fr-FR" baseline="0" dirty="0"/>
              <a:t> </a:t>
            </a:r>
            <a:r>
              <a:rPr lang="fr-FR" baseline="0" dirty="0" err="1"/>
              <a:t>Kursen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2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20"/>
              </a:spcBef>
              <a:spcAft>
                <a:spcPts val="841"/>
              </a:spcAft>
            </a:pPr>
            <a:r>
              <a:rPr lang="fr-FR" dirty="0"/>
              <a:t>Stand 2019:</a:t>
            </a:r>
          </a:p>
          <a:p>
            <a:pPr>
              <a:spcBef>
                <a:spcPts val="420"/>
              </a:spcBef>
              <a:spcAft>
                <a:spcPts val="841"/>
              </a:spcAft>
            </a:pPr>
            <a:r>
              <a:rPr lang="de-CH" dirty="0"/>
              <a:t>25% der seit 2009 ausgebildeten esa-Leiter haben eine J+S-Jugendsport- oder J+S-Kindersport-Anerkennung</a:t>
            </a:r>
          </a:p>
          <a:p>
            <a:pPr>
              <a:spcBef>
                <a:spcPts val="420"/>
              </a:spcBef>
              <a:spcAft>
                <a:spcPts val="841"/>
              </a:spcAft>
              <a:defRPr/>
            </a:pPr>
            <a:r>
              <a:rPr lang="de-CH" dirty="0"/>
              <a:t>Seit 2009 wurden insgesamt 1 348 esa-Expertinnen und -Experten ausgebildet;</a:t>
            </a:r>
            <a:r>
              <a:rPr lang="de-CH" sz="3000" dirty="0"/>
              <a:t> </a:t>
            </a:r>
            <a:r>
              <a:rPr lang="de-CH" dirty="0"/>
              <a:t>davon haben 527 (39%) auch eine J+S-Expertenausbildung absolviert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9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81019">
              <a:defRPr/>
            </a:pPr>
            <a:r>
              <a:rPr lang="de-CH" dirty="0"/>
              <a:t>Je </a:t>
            </a:r>
            <a:r>
              <a:rPr lang="de-CH" dirty="0" err="1"/>
              <a:t>vous</a:t>
            </a:r>
            <a:r>
              <a:rPr lang="de-CH" dirty="0"/>
              <a:t> </a:t>
            </a:r>
            <a:r>
              <a:rPr lang="de-CH" dirty="0" err="1"/>
              <a:t>laisse</a:t>
            </a:r>
            <a:r>
              <a:rPr lang="de-CH" dirty="0"/>
              <a:t> </a:t>
            </a:r>
            <a:r>
              <a:rPr lang="de-CH" dirty="0" err="1"/>
              <a:t>lire</a:t>
            </a:r>
            <a:r>
              <a:rPr lang="de-CH" dirty="0"/>
              <a:t>.</a:t>
            </a:r>
            <a:endParaRPr lang="de-DE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72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Donc</a:t>
            </a:r>
            <a:r>
              <a:rPr lang="de-DE" dirty="0"/>
              <a:t>, la </a:t>
            </a:r>
            <a:r>
              <a:rPr lang="de-DE" dirty="0" err="1"/>
              <a:t>pourcentage</a:t>
            </a:r>
            <a:r>
              <a:rPr lang="de-DE" dirty="0"/>
              <a:t> des </a:t>
            </a:r>
            <a:r>
              <a:rPr lang="de-DE" dirty="0" err="1"/>
              <a:t>hommes</a:t>
            </a:r>
            <a:r>
              <a:rPr lang="de-DE" dirty="0"/>
              <a:t> a </a:t>
            </a:r>
            <a:r>
              <a:rPr lang="de-DE" dirty="0" err="1"/>
              <a:t>augmenté</a:t>
            </a:r>
            <a:r>
              <a:rPr lang="de-DE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15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u="sng" noProof="0" dirty="0"/>
              <a:t>Structure de la formation esa</a:t>
            </a:r>
          </a:p>
          <a:p>
            <a:r>
              <a:rPr lang="fr-CH" noProof="0" dirty="0"/>
              <a:t>La formation des moniteurs et monitrices esa, ainsi que leur formation continue, sont assurées par les organisations partenaires </a:t>
            </a:r>
            <a:r>
              <a:rPr lang="fr-CH" noProof="0" dirty="0" err="1"/>
              <a:t>d’esa</a:t>
            </a:r>
            <a:r>
              <a:rPr lang="fr-CH" noProof="0" dirty="0"/>
              <a:t>.</a:t>
            </a:r>
            <a:r>
              <a:rPr lang="fr-CH" baseline="0" noProof="0" dirty="0"/>
              <a:t> </a:t>
            </a:r>
          </a:p>
          <a:p>
            <a:r>
              <a:rPr lang="fr-CH" baseline="0" noProof="0" dirty="0"/>
              <a:t>La formation des experts et expertes esa est du ressort de l’OFSPO. Pour la formation continue de ces experts, l’OFSPO peut faire appel à ses partenaires et leur déléguer cette formation. Les experts esa ont la possibilité d’obtenir un certificat FSEA de manière abrégée.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658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dirty="0"/>
              <a:t>Der </a:t>
            </a:r>
            <a:r>
              <a:rPr lang="de-DE" dirty="0" err="1"/>
              <a:t>esa</a:t>
            </a:r>
            <a:r>
              <a:rPr lang="de-DE" dirty="0"/>
              <a:t>-Kursplan gibt eine Übersicht über alle </a:t>
            </a:r>
            <a:r>
              <a:rPr lang="de-DE" dirty="0" err="1"/>
              <a:t>esa</a:t>
            </a:r>
            <a:r>
              <a:rPr lang="de-DE" dirty="0"/>
              <a:t>-Weiterbildungs-angebote, sowohl für Leitende als auch Expertinnen und Experten.</a:t>
            </a:r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dirty="0"/>
              <a:t>Die Leiter- und Expertenanerkennung hat eine Gültigkeit von zwei Jahren (im Jahr der Aus- oder Weiterbildung plus 2 Kalenderjahre).</a:t>
            </a:r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dirty="0"/>
              <a:t>Um eine Anerkennung aufrecht zu erhalten bzw. nach Wegfall wieder zu erlangen, ist der Besuch eines Fort- oder Weiterbildungsmoduls Pflicht.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42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esa</a:t>
            </a:r>
            <a:r>
              <a:rPr lang="de-DE" b="1" dirty="0"/>
              <a:t>-Kursplan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Übersicht über alle </a:t>
            </a:r>
            <a:r>
              <a:rPr lang="de-DE" dirty="0" err="1"/>
              <a:t>esa</a:t>
            </a:r>
            <a:r>
              <a:rPr lang="de-DE" dirty="0"/>
              <a:t>-Weiterbildungsangebote für Leitende &amp; Expert/innen</a:t>
            </a:r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dirty="0"/>
              <a:t>Die Leiter- und Expertenanerkennung hat eine </a:t>
            </a:r>
            <a:r>
              <a:rPr lang="de-DE" b="1" dirty="0"/>
              <a:t>Gültigkeit von zwei Jahren </a:t>
            </a:r>
            <a:r>
              <a:rPr lang="de-DE" dirty="0"/>
              <a:t>(im Jahr der Aus- oder Weiterbildung plus 2 Kalenderjahre).</a:t>
            </a:r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480381" indent="-480381">
              <a:spcBef>
                <a:spcPts val="0"/>
              </a:spcBef>
              <a:spcAft>
                <a:spcPts val="841"/>
              </a:spcAft>
              <a:buFont typeface="Arial" panose="020B0604020202020204" pitchFamily="34" charset="0"/>
              <a:buChar char="•"/>
            </a:pPr>
            <a:r>
              <a:rPr lang="de-DE" dirty="0"/>
              <a:t>Um eine Anerkennung aufrecht zu erhalten bzw. nach Wegfall wieder zu erlangen, ist der Besuch eines </a:t>
            </a:r>
            <a:r>
              <a:rPr lang="de-DE" b="1" dirty="0"/>
              <a:t>Fort- oder Weiterbildungsmoduls</a:t>
            </a:r>
            <a:r>
              <a:rPr lang="de-DE" dirty="0"/>
              <a:t> Pflicht.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12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3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81019">
              <a:defRPr/>
            </a:pP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connais</a:t>
            </a:r>
            <a:r>
              <a:rPr lang="de-CH" dirty="0"/>
              <a:t> </a:t>
            </a:r>
            <a:r>
              <a:rPr lang="de-CH" dirty="0" err="1"/>
              <a:t>l’étude</a:t>
            </a:r>
            <a:r>
              <a:rPr lang="de-CH" dirty="0"/>
              <a:t> Sport Suisse 2020?</a:t>
            </a:r>
          </a:p>
          <a:p>
            <a:pPr defTabSz="1281019">
              <a:defRPr/>
            </a:pPr>
            <a:r>
              <a:rPr lang="de-CH" dirty="0"/>
              <a:t>Elle </a:t>
            </a:r>
            <a:r>
              <a:rPr lang="de-CH" dirty="0" err="1"/>
              <a:t>montre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chiffres</a:t>
            </a:r>
            <a:r>
              <a:rPr lang="de-CH" dirty="0"/>
              <a:t> </a:t>
            </a:r>
            <a:r>
              <a:rPr lang="de-CH" dirty="0" err="1"/>
              <a:t>concernant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habitude</a:t>
            </a:r>
            <a:r>
              <a:rPr lang="de-CH" dirty="0"/>
              <a:t> </a:t>
            </a:r>
            <a:r>
              <a:rPr lang="de-CH" dirty="0" err="1"/>
              <a:t>active</a:t>
            </a:r>
            <a:r>
              <a:rPr lang="de-CH" dirty="0"/>
              <a:t>, sportive de la </a:t>
            </a:r>
            <a:r>
              <a:rPr lang="de-CH" dirty="0" err="1"/>
              <a:t>population</a:t>
            </a:r>
            <a:r>
              <a:rPr lang="de-CH" dirty="0"/>
              <a:t> Suisse. </a:t>
            </a:r>
          </a:p>
          <a:p>
            <a:pPr defTabSz="1281019">
              <a:defRPr/>
            </a:pPr>
            <a:r>
              <a:rPr lang="de-CH" dirty="0" err="1"/>
              <a:t>J’aimerais</a:t>
            </a:r>
            <a:r>
              <a:rPr lang="de-CH" dirty="0"/>
              <a:t> </a:t>
            </a:r>
            <a:r>
              <a:rPr lang="de-CH" dirty="0" err="1"/>
              <a:t>bien</a:t>
            </a:r>
            <a:r>
              <a:rPr lang="de-CH" dirty="0"/>
              <a:t> </a:t>
            </a:r>
            <a:r>
              <a:rPr lang="de-CH" dirty="0" err="1"/>
              <a:t>vous</a:t>
            </a:r>
            <a:r>
              <a:rPr lang="de-CH" dirty="0"/>
              <a:t> </a:t>
            </a:r>
            <a:r>
              <a:rPr lang="de-CH" dirty="0" err="1"/>
              <a:t>montré</a:t>
            </a:r>
            <a:r>
              <a:rPr lang="de-CH" dirty="0"/>
              <a:t> </a:t>
            </a:r>
            <a:r>
              <a:rPr lang="de-CH" dirty="0" err="1"/>
              <a:t>quelques</a:t>
            </a:r>
            <a:r>
              <a:rPr lang="de-CH" dirty="0"/>
              <a:t> </a:t>
            </a:r>
            <a:r>
              <a:rPr lang="de-CH" dirty="0" err="1"/>
              <a:t>statistiques</a:t>
            </a:r>
            <a:r>
              <a:rPr lang="de-CH" dirty="0"/>
              <a:t> de </a:t>
            </a: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étude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79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519">
              <a:defRPr/>
            </a:pPr>
            <a:r>
              <a:rPr lang="fr-FR" dirty="0"/>
              <a:t>Il est très réjouissant de constater que </a:t>
            </a:r>
            <a:r>
              <a:rPr lang="fr-FR" b="1" dirty="0"/>
              <a:t>le comportement en matière d'activité physique</a:t>
            </a:r>
            <a:r>
              <a:rPr lang="fr-FR" dirty="0"/>
              <a:t> de la population suisse</a:t>
            </a:r>
            <a:r>
              <a:rPr lang="fr-FR" b="1" dirty="0"/>
              <a:t> a augmenté</a:t>
            </a:r>
            <a:r>
              <a:rPr lang="fr-FR" dirty="0"/>
              <a:t> de manière constante entre 2000 et 2020. Depuis 2014, la population inactive est passée de 26% à 16%, ce qui est très réjouissant.</a:t>
            </a:r>
            <a:endParaRPr lang="de-CH" dirty="0"/>
          </a:p>
          <a:p>
            <a:pPr defTabSz="1327519"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85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évolution positive se reflète également </a:t>
            </a:r>
            <a:r>
              <a:rPr lang="fr-FR" b="1" dirty="0"/>
              <a:t>dans les activités sportives par sexe</a:t>
            </a:r>
            <a:r>
              <a:rPr lang="fr-FR" dirty="0"/>
              <a:t>. </a:t>
            </a:r>
            <a:r>
              <a:rPr lang="de-CH" dirty="0"/>
              <a:t> </a:t>
            </a:r>
          </a:p>
          <a:p>
            <a:pPr defTabSz="1327519"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20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Vous voyez ici les sport qui sont fait les plus souvent: Donc la randonnée par plus que la moitié de la population. </a:t>
            </a:r>
          </a:p>
          <a:p>
            <a:r>
              <a:rPr lang="fr-FR" b="0" dirty="0"/>
              <a:t>La musculation avec plus de 90 jours par an.</a:t>
            </a:r>
          </a:p>
          <a:p>
            <a:r>
              <a:rPr lang="fr-FR" b="0" dirty="0"/>
              <a:t>Je vous laisse un peu de temps d’étudier ce tableau. Si vous voulez, vous pouvez aussi discuter à deux.</a:t>
            </a:r>
          </a:p>
          <a:p>
            <a:endParaRPr lang="fr-FR" b="0" dirty="0"/>
          </a:p>
          <a:p>
            <a:r>
              <a:rPr lang="fr-FR" b="1" dirty="0"/>
              <a:t>A l’exception du football et de la luge (</a:t>
            </a:r>
            <a:r>
              <a:rPr lang="fr-FR" b="1" dirty="0" err="1"/>
              <a:t>Schlitteln</a:t>
            </a:r>
            <a:r>
              <a:rPr lang="fr-FR" b="1" dirty="0"/>
              <a:t>), tous les sports figurant dans ce graphique font partie </a:t>
            </a:r>
            <a:r>
              <a:rPr lang="fr-FR" b="1" dirty="0" err="1"/>
              <a:t>d’esa</a:t>
            </a:r>
            <a:r>
              <a:rPr lang="fr-FR" dirty="0"/>
              <a:t>. Le football a déjà exprimé un grand intérêt pour </a:t>
            </a:r>
            <a:r>
              <a:rPr lang="fr-FR" dirty="0" err="1"/>
              <a:t>esa</a:t>
            </a:r>
            <a:r>
              <a:rPr lang="fr-FR" dirty="0"/>
              <a:t> et est en train de développer un contenu spécifique.</a:t>
            </a:r>
            <a:endParaRPr lang="de-CH" b="1" dirty="0"/>
          </a:p>
          <a:p>
            <a:r>
              <a:rPr lang="de-CH" baseline="0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98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5258">
              <a:defRPr/>
            </a:pPr>
            <a:r>
              <a:rPr lang="fr-CH" u="sng" noProof="0" dirty="0"/>
              <a:t>Pertinence du sport des adultes (en Suisse)</a:t>
            </a:r>
          </a:p>
          <a:p>
            <a:r>
              <a:rPr lang="fr-CH" noProof="0" dirty="0"/>
              <a:t>Les statistiques démographiques </a:t>
            </a:r>
            <a:r>
              <a:rPr lang="fr-CH" baseline="0" noProof="0" dirty="0"/>
              <a:t>montrent une augmentation de la tranche la plus âgée de la population (entre 50 et 80 ans) dans notre pays. L’âge moyen des individus a augmenté, certains pouvant vivre au-delà de 100 ans. Par ailleurs, il est frappant de constater que la tranche d’âge des 0-10 ans est relativement stable quelle que soit l’année observée (1900, 1950 ou 2015). </a:t>
            </a:r>
          </a:p>
          <a:p>
            <a:endParaRPr lang="fr-CH" baseline="0" noProof="0" dirty="0"/>
          </a:p>
          <a:p>
            <a:r>
              <a:rPr lang="fr-CH" baseline="0" noProof="0" dirty="0"/>
              <a:t>La pyramide de 1950 laisse clairement apparaître deux rétrécissements, dus à un recul de la population suite aux deux guerres mondiales. </a:t>
            </a:r>
          </a:p>
          <a:p>
            <a:r>
              <a:rPr lang="fr-CH" baseline="0" noProof="0" dirty="0"/>
              <a:t>Les années qui suivent indiquent une forte natalité (</a:t>
            </a:r>
            <a:r>
              <a:rPr lang="fr-CH" baseline="0" noProof="0" dirty="0" err="1"/>
              <a:t>babyboom</a:t>
            </a:r>
            <a:r>
              <a:rPr lang="fr-CH" baseline="0" noProof="0" dirty="0"/>
              <a:t>).</a:t>
            </a:r>
            <a:endParaRPr lang="fr-CH" noProof="0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23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5258">
              <a:defRPr/>
            </a:pPr>
            <a:r>
              <a:rPr lang="fr-CH" u="sng" noProof="0" dirty="0"/>
              <a:t>Pertinence du Sport des adultes Suisse</a:t>
            </a:r>
          </a:p>
          <a:p>
            <a:r>
              <a:rPr lang="fr-FR" noProof="0" dirty="0">
                <a:solidFill>
                  <a:srgbClr val="000000"/>
                </a:solidFill>
              </a:rPr>
              <a:t>La loi sur l'encouragement du sport oblige la Confédération à prendre des mesures pour augmenter l'activité physique et sportive </a:t>
            </a:r>
            <a:r>
              <a:rPr lang="fr-FR" b="1" noProof="0" dirty="0">
                <a:solidFill>
                  <a:srgbClr val="000000"/>
                </a:solidFill>
              </a:rPr>
              <a:t>à tout âge.</a:t>
            </a:r>
            <a:endParaRPr lang="fr-CH" baseline="0" noProof="0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5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5258">
              <a:defRPr/>
            </a:pPr>
            <a:r>
              <a:rPr lang="fr-CH" u="sng" noProof="0" dirty="0"/>
              <a:t>Pertinence du sport des adultes (en Suisse)</a:t>
            </a:r>
            <a:endParaRPr lang="fr-CH" noProof="0" dirty="0"/>
          </a:p>
          <a:p>
            <a:r>
              <a:rPr lang="fr-CH" noProof="0" dirty="0">
                <a:solidFill>
                  <a:srgbClr val="000000"/>
                </a:solidFill>
              </a:rPr>
              <a:t>Avec les programmes Sport des enfants, Sport des jeunes et Sport des adultes, la Confédération s’adresse à toutes les tranches d'âge.</a:t>
            </a:r>
            <a:endParaRPr lang="fr-CH" baseline="0" noProof="0" dirty="0">
              <a:solidFill>
                <a:srgbClr val="000000"/>
              </a:solidFill>
            </a:endParaRPr>
          </a:p>
          <a:p>
            <a:r>
              <a:rPr lang="fr-CH" baseline="0" noProof="0" dirty="0"/>
              <a:t>Le groupe cible du sport des adultes (20 à 100 ans) concerne une très large partie de la population, donc un public cible hétérogène, avec des besoins et des attentes très diverses.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8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BASPO_BAG_CMYK_pos_quer_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05" y="273796"/>
            <a:ext cx="5720613" cy="672370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 Referent einfügen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818" userDrawn="1">
          <p15:clr>
            <a:srgbClr val="FBAE40"/>
          </p15:clr>
        </p15:guide>
        <p15:guide id="3" pos="82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pos="66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705" y="273796"/>
            <a:ext cx="4876610" cy="681514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 Referent einfügen</a:t>
            </a:r>
          </a:p>
        </p:txBody>
      </p:sp>
      <p:pic>
        <p:nvPicPr>
          <p:cNvPr id="5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95" y="5517232"/>
            <a:ext cx="741092" cy="7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1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818">
          <p15:clr>
            <a:srgbClr val="FBAE40"/>
          </p15:clr>
        </p15:guide>
        <p15:guide id="3" pos="824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793">
          <p15:clr>
            <a:srgbClr val="FBAE40"/>
          </p15:clr>
        </p15:guide>
        <p15:guide id="6" pos="7401">
          <p15:clr>
            <a:srgbClr val="FBAE40"/>
          </p15:clr>
        </p15:guide>
        <p15:guide id="7" pos="66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096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>
          <p15:clr>
            <a:srgbClr val="FBAE40"/>
          </p15:clr>
        </p15:guide>
        <p15:guide id="7" orient="horz" pos="164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42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7" orient="horz" pos="3929">
          <p15:clr>
            <a:srgbClr val="FBAE40"/>
          </p15:clr>
        </p15:guide>
        <p15:guide id="8" orient="horz" pos="890">
          <p15:clr>
            <a:srgbClr val="FBAE40"/>
          </p15:clr>
        </p15:guide>
        <p15:guide id="9" orient="horz" pos="436">
          <p15:clr>
            <a:srgbClr val="FBAE40"/>
          </p15:clr>
        </p15:guide>
        <p15:guide id="10" orient="horz" pos="164">
          <p15:clr>
            <a:srgbClr val="FBAE40"/>
          </p15:clr>
        </p15:guide>
        <p15:guide id="11" orient="horz" pos="8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2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164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>
          <p15:clr>
            <a:srgbClr val="FBAE40"/>
          </p15:clr>
        </p15:guide>
        <p15:guide id="13" orient="horz" pos="3816">
          <p15:clr>
            <a:srgbClr val="FBAE40"/>
          </p15:clr>
        </p15:guide>
        <p15:guide id="14" orient="horz" pos="4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03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1">
          <p15:clr>
            <a:srgbClr val="FBAE40"/>
          </p15:clr>
        </p15:guide>
        <p15:guide id="3" orient="horz" pos="3929">
          <p15:clr>
            <a:srgbClr val="FBAE40"/>
          </p15:clr>
        </p15:guide>
        <p15:guide id="4" orient="horz" pos="890">
          <p15:clr>
            <a:srgbClr val="FBAE40"/>
          </p15:clr>
        </p15:guide>
        <p15:guide id="5" orient="horz" pos="436">
          <p15:clr>
            <a:srgbClr val="FBAE40"/>
          </p15:clr>
        </p15:guide>
        <p15:guide id="7" pos="824">
          <p15:clr>
            <a:srgbClr val="FBAE40"/>
          </p15:clr>
        </p15:guide>
        <p15:guide id="8" pos="7401">
          <p15:clr>
            <a:srgbClr val="FBAE40"/>
          </p15:clr>
        </p15:guide>
        <p15:guide id="9" pos="4203">
          <p15:clr>
            <a:srgbClr val="FBAE40"/>
          </p15:clr>
        </p15:guide>
        <p15:guide id="10" orient="horz" pos="845">
          <p15:clr>
            <a:srgbClr val="FBAE40"/>
          </p15:clr>
        </p15:guide>
        <p15:guide id="11" orient="horz" pos="1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68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29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1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2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164">
          <p15:clr>
            <a:srgbClr val="FBAE40"/>
          </p15:clr>
        </p15:guide>
        <p15:guide id="9" orient="horz" pos="3816">
          <p15:clr>
            <a:srgbClr val="FBAE40"/>
          </p15:clr>
        </p15:guide>
        <p15:guide id="11" orient="horz" pos="38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065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  <p:extLst>
      <p:ext uri="{BB962C8B-B14F-4D97-AF65-F5344CB8AC3E}">
        <p14:creationId xmlns:p14="http://schemas.microsoft.com/office/powerpoint/2010/main" val="117848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2865" userDrawn="1">
          <p15:clr>
            <a:srgbClr val="FBAE40"/>
          </p15:clr>
        </p15:guide>
        <p15:guide id="5" pos="3046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  <p15:guide id="8" orient="horz" pos="890" userDrawn="1">
          <p15:clr>
            <a:srgbClr val="FBAE40"/>
          </p15:clr>
        </p15:guide>
        <p15:guide id="9" orient="horz" pos="436" userDrawn="1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  <p15:guide id="14" orient="horz" pos="4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021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7" pos="824" userDrawn="1">
          <p15:clr>
            <a:srgbClr val="FBAE40"/>
          </p15:clr>
        </p15:guide>
        <p15:guide id="8" pos="7401" userDrawn="1">
          <p15:clr>
            <a:srgbClr val="FBAE40"/>
          </p15:clr>
        </p15:guide>
        <p15:guide id="9" pos="4203" userDrawn="1">
          <p15:clr>
            <a:srgbClr val="FBAE40"/>
          </p15:clr>
        </p15:guide>
        <p15:guide id="10" orient="horz" pos="845" userDrawn="1">
          <p15:clr>
            <a:srgbClr val="FBAE40"/>
          </p15:clr>
        </p15:guide>
        <p15:guide id="11" orient="horz" pos="1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  <p15:guide id="9" orient="horz" pos="3816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57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5370" name="Rectangle 10" descr="Mastertitelformat bearbeiten" title="Alternativtitel"/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b="1" noProof="0" dirty="0"/>
              <a:t>Office</a:t>
            </a:r>
            <a:r>
              <a:rPr lang="fr-CH" sz="900" b="1" baseline="0" noProof="0" dirty="0"/>
              <a:t> fédéral du sport OFSPO</a:t>
            </a:r>
            <a:endParaRPr lang="fr-CH" sz="900" b="1" noProof="0" dirty="0"/>
          </a:p>
          <a:p>
            <a:r>
              <a:rPr lang="fr-CH" sz="900" noProof="0" dirty="0"/>
              <a:t>Sport des adultes Suisse esa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0" r:id="rId3"/>
    <p:sldLayoutId id="2147483664" r:id="rId4"/>
    <p:sldLayoutId id="2147483662" r:id="rId5"/>
    <p:sldLayoutId id="2147483653" r:id="rId6"/>
    <p:sldLayoutId id="2147483665" r:id="rId7"/>
    <p:sldLayoutId id="2147483657" r:id="rId8"/>
    <p:sldLayoutId id="2147483666" r:id="rId9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5370" name="Rectangle 10" descr="Mastertitelformat bearbeiten" title="Alternativtitel"/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Bundesamt für Sport BASPO</a:t>
            </a:r>
          </a:p>
          <a:p>
            <a:r>
              <a:rPr lang="de-DE" sz="900" dirty="0" err="1"/>
              <a:t>Jugend+Sport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098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43F187-E4F3-684B-9B49-5C74EB95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101" y="4390445"/>
            <a:ext cx="9251950" cy="1026680"/>
          </a:xfrm>
        </p:spPr>
        <p:txBody>
          <a:bodyPr/>
          <a:lstStyle/>
          <a:p>
            <a:r>
              <a:rPr lang="de-DE" sz="3200" dirty="0"/>
              <a:t>Sport des adultes Suisse </a:t>
            </a:r>
            <a:r>
              <a:rPr lang="de-DE" sz="3200" dirty="0" err="1"/>
              <a:t>esa</a:t>
            </a:r>
            <a:endParaRPr lang="de-DE" sz="3200" dirty="0"/>
          </a:p>
          <a:p>
            <a:r>
              <a:rPr lang="de-DE" sz="2800" b="0" dirty="0" err="1">
                <a:solidFill>
                  <a:schemeClr val="tx1"/>
                </a:solidFill>
              </a:rPr>
              <a:t>esa</a:t>
            </a:r>
            <a:r>
              <a:rPr lang="de-DE" sz="2800" b="0" dirty="0">
                <a:solidFill>
                  <a:schemeClr val="tx1"/>
                </a:solidFill>
              </a:rPr>
              <a:t> se </a:t>
            </a:r>
            <a:r>
              <a:rPr lang="de-DE" sz="2800" b="0" dirty="0" err="1">
                <a:solidFill>
                  <a:schemeClr val="tx1"/>
                </a:solidFill>
              </a:rPr>
              <a:t>présente</a:t>
            </a:r>
            <a:endParaRPr lang="de-DE" sz="2800" b="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575729-7086-FF4E-B979-A41FD4EBD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100" y="6020594"/>
            <a:ext cx="9251950" cy="21669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83" y="5551224"/>
            <a:ext cx="1642861" cy="7269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240631-B0D9-4A74-B132-B734F8AF1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781781"/>
            <a:ext cx="3203939" cy="19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Les </a:t>
            </a:r>
            <a:r>
              <a:rPr lang="de-CH" dirty="0" err="1"/>
              <a:t>groupes</a:t>
            </a:r>
            <a:r>
              <a:rPr lang="de-CH" dirty="0"/>
              <a:t> </a:t>
            </a:r>
            <a:r>
              <a:rPr lang="de-CH" dirty="0" err="1"/>
              <a:t>cibles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sport</a:t>
            </a:r>
            <a:r>
              <a:rPr lang="de-CH" dirty="0"/>
              <a:t> des adultes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308100" y="1689958"/>
            <a:ext cx="9681633" cy="1915535"/>
            <a:chOff x="1271134" y="1254255"/>
            <a:chExt cx="7001780" cy="1166683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71134" y="1520825"/>
              <a:ext cx="7001780" cy="900113"/>
            </a:xfrm>
            <a:prstGeom prst="chevron">
              <a:avLst>
                <a:gd name="adj" fmla="val 41550"/>
              </a:avLst>
            </a:prstGeom>
            <a:solidFill>
              <a:srgbClr val="FFC000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de-DE" sz="2400" b="0">
                <a:latin typeface="Times" panose="02020603050405020304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49723" y="1254255"/>
              <a:ext cx="451442" cy="20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20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585827" y="1292804"/>
              <a:ext cx="792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60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8740" y="1275400"/>
              <a:ext cx="7921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40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640944" y="1675767"/>
            <a:ext cx="5780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80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7854" y="3789363"/>
            <a:ext cx="982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Décennie</a:t>
            </a:r>
            <a:r>
              <a:rPr lang="fr-FR" b="1" dirty="0"/>
              <a:t> de l'OMS pour le vieillissement et la santé</a:t>
            </a:r>
          </a:p>
          <a:p>
            <a:endParaRPr lang="de-CH" dirty="0"/>
          </a:p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décennie (andragogie)</a:t>
            </a:r>
          </a:p>
          <a:p>
            <a:endParaRPr lang="fr-CH" dirty="0"/>
          </a:p>
          <a:p>
            <a:r>
              <a:rPr lang="fr-CH" dirty="0"/>
              <a:t>						3</a:t>
            </a:r>
            <a:r>
              <a:rPr lang="fr-CH" baseline="30000" dirty="0"/>
              <a:t>ème</a:t>
            </a:r>
            <a:r>
              <a:rPr lang="fr-CH" dirty="0"/>
              <a:t> décennie (gérontologie)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								4</a:t>
            </a:r>
            <a:r>
              <a:rPr lang="fr-CH" baseline="30000" dirty="0" err="1"/>
              <a:t>ème</a:t>
            </a:r>
            <a:r>
              <a:rPr lang="de-CH" dirty="0"/>
              <a:t> </a:t>
            </a:r>
            <a:r>
              <a:rPr lang="de-CH" dirty="0" err="1"/>
              <a:t>décennie</a:t>
            </a:r>
            <a:endParaRPr lang="de-CH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58198" y="1652229"/>
            <a:ext cx="1095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65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382101" y="1661749"/>
            <a:ext cx="1095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70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5534" y="1670999"/>
            <a:ext cx="898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90+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71FFC06-990E-48EA-A125-021B5A51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67" y="2169443"/>
            <a:ext cx="2139466" cy="13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08100" y="290300"/>
            <a:ext cx="10440988" cy="1045437"/>
          </a:xfrm>
        </p:spPr>
        <p:txBody>
          <a:bodyPr/>
          <a:lstStyle/>
          <a:p>
            <a:r>
              <a:rPr lang="fr-FR"/>
              <a:t>Développement du Sport des adultes Suisse </a:t>
            </a:r>
            <a:r>
              <a:rPr lang="fr-FR" dirty="0" err="1"/>
              <a:t>esa</a:t>
            </a:r>
            <a:endParaRPr lang="de-CH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35ED55F-E313-429F-A8FB-43BD7DFA527E}"/>
              </a:ext>
            </a:extLst>
          </p:cNvPr>
          <p:cNvGrpSpPr/>
          <p:nvPr/>
        </p:nvGrpSpPr>
        <p:grpSpPr>
          <a:xfrm>
            <a:off x="1007542" y="1488569"/>
            <a:ext cx="10331457" cy="3660521"/>
            <a:chOff x="-964374" y="978362"/>
            <a:chExt cx="10331457" cy="3660521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600B96E-8C4F-4179-A93E-EE0BF96D6BEA}"/>
                </a:ext>
              </a:extLst>
            </p:cNvPr>
            <p:cNvSpPr/>
            <p:nvPr/>
          </p:nvSpPr>
          <p:spPr>
            <a:xfrm>
              <a:off x="-964374" y="978362"/>
              <a:ext cx="3370289" cy="168269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400" dirty="0">
                  <a:solidFill>
                    <a:schemeClr val="tx1"/>
                  </a:solidFill>
                </a:rPr>
                <a:t>adoption du Concept de politique du sport, définissant des objectifs clairs en matière de santé/qualité de vie, formation, performance, économie et durabilité</a:t>
              </a:r>
              <a:r>
                <a:rPr lang="fr-CH" sz="1400" dirty="0"/>
                <a:t>.</a:t>
              </a:r>
            </a:p>
          </p:txBody>
        </p:sp>
        <p:sp>
          <p:nvSpPr>
            <p:cNvPr id="17" name="Flussdiagramm: Prozess 16">
              <a:extLst>
                <a:ext uri="{FF2B5EF4-FFF2-40B4-BE49-F238E27FC236}">
                  <a16:creationId xmlns:a16="http://schemas.microsoft.com/office/drawing/2014/main" id="{118A27AA-DEAB-4F1F-9459-DD8994D3F1E0}"/>
                </a:ext>
              </a:extLst>
            </p:cNvPr>
            <p:cNvSpPr/>
            <p:nvPr/>
          </p:nvSpPr>
          <p:spPr>
            <a:xfrm>
              <a:off x="2038471" y="3856525"/>
              <a:ext cx="2715825" cy="78235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400" dirty="0"/>
                <a:t>programmes «Sport des aînés Suisse» et «Allez Hop» exclusivement pour le sport des adultes.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26C1B8F-6968-4750-94A6-905367B47601}"/>
                </a:ext>
              </a:extLst>
            </p:cNvPr>
            <p:cNvSpPr/>
            <p:nvPr/>
          </p:nvSpPr>
          <p:spPr>
            <a:xfrm>
              <a:off x="4445771" y="1673874"/>
              <a:ext cx="2775213" cy="782358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CH" sz="1400" dirty="0">
                  <a:solidFill>
                    <a:srgbClr val="E60005"/>
                  </a:solidFill>
                </a:rPr>
                <a:t>création</a:t>
              </a:r>
              <a:r>
                <a:rPr lang="fr-CH" sz="1400" dirty="0"/>
                <a:t> du programme Sport des adultes Suisse </a:t>
              </a:r>
              <a:r>
                <a:rPr lang="fr-CH" sz="1400" dirty="0" err="1"/>
                <a:t>esa</a:t>
              </a:r>
              <a:endParaRPr lang="de-CH" sz="1400" b="1" kern="1200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ADB9ECD-A3D4-4F7B-B86C-F1E8A84FB25C}"/>
                </a:ext>
              </a:extLst>
            </p:cNvPr>
            <p:cNvSpPr/>
            <p:nvPr/>
          </p:nvSpPr>
          <p:spPr>
            <a:xfrm>
              <a:off x="7041758" y="3856525"/>
              <a:ext cx="2325325" cy="782358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1" rIns="55270" bIns="55272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CH" sz="1400" dirty="0">
                  <a:solidFill>
                    <a:schemeClr val="tx1"/>
                  </a:solidFill>
                </a:rPr>
                <a:t>entrée en vigueur de la nouvelle loi sur l’encouragement du sport, qui a donné une base légale à </a:t>
              </a:r>
              <a:r>
                <a:rPr lang="fr-CH" sz="1400" dirty="0" err="1">
                  <a:solidFill>
                    <a:schemeClr val="tx1"/>
                  </a:solidFill>
                </a:rPr>
                <a:t>esa</a:t>
              </a:r>
              <a:endParaRPr lang="de-CH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AutoShape 6">
            <a:extLst>
              <a:ext uri="{FF2B5EF4-FFF2-40B4-BE49-F238E27FC236}">
                <a16:creationId xmlns:a16="http://schemas.microsoft.com/office/drawing/2014/main" id="{F2A54469-F71B-4C84-9B50-EF9731AE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81" y="3237365"/>
            <a:ext cx="10941738" cy="728262"/>
          </a:xfrm>
          <a:prstGeom prst="chevron">
            <a:avLst>
              <a:gd name="adj" fmla="val 41550"/>
            </a:avLst>
          </a:prstGeom>
          <a:solidFill>
            <a:srgbClr val="E600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b="0">
              <a:latin typeface="Times" panose="02020603050405020304" pitchFamily="18" charset="0"/>
            </a:endParaRPr>
          </a:p>
        </p:txBody>
      </p:sp>
      <p:pic>
        <p:nvPicPr>
          <p:cNvPr id="23" name="Picture 6" descr="Paragrafzeichen | §-Zeichen : Definition, Regeln und Beispiele">
            <a:extLst>
              <a:ext uri="{FF2B5EF4-FFF2-40B4-BE49-F238E27FC236}">
                <a16:creationId xmlns:a16="http://schemas.microsoft.com/office/drawing/2014/main" id="{4E7B928C-9F41-43DB-9402-C0BB443D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10578" r="27760" b="11215"/>
          <a:stretch/>
        </p:blipFill>
        <p:spPr bwMode="auto">
          <a:xfrm>
            <a:off x="9771077" y="2167921"/>
            <a:ext cx="727023" cy="8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aragrafzeichen | §-Zeichen : Definition, Regeln und Beispiele">
            <a:extLst>
              <a:ext uri="{FF2B5EF4-FFF2-40B4-BE49-F238E27FC236}">
                <a16:creationId xmlns:a16="http://schemas.microsoft.com/office/drawing/2014/main" id="{51587DEF-B598-47C0-8A8E-A7FC76BE0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10578" r="27760" b="11215"/>
          <a:stretch/>
        </p:blipFill>
        <p:spPr bwMode="auto">
          <a:xfrm>
            <a:off x="9812824" y="2124310"/>
            <a:ext cx="727023" cy="8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3370B313-48F8-49B0-84CE-D2D034C03BA2}"/>
              </a:ext>
            </a:extLst>
          </p:cNvPr>
          <p:cNvSpPr txBox="1"/>
          <p:nvPr/>
        </p:nvSpPr>
        <p:spPr>
          <a:xfrm>
            <a:off x="9812826" y="3429000"/>
            <a:ext cx="7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D1901C2-00B5-4407-9A85-83E53E84D796}"/>
              </a:ext>
            </a:extLst>
          </p:cNvPr>
          <p:cNvSpPr txBox="1"/>
          <p:nvPr/>
        </p:nvSpPr>
        <p:spPr>
          <a:xfrm>
            <a:off x="7615277" y="3416830"/>
            <a:ext cx="7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37527F8-A942-4F4A-A5C4-272BCA4474D3}"/>
              </a:ext>
            </a:extLst>
          </p:cNvPr>
          <p:cNvSpPr txBox="1"/>
          <p:nvPr/>
        </p:nvSpPr>
        <p:spPr>
          <a:xfrm>
            <a:off x="4576724" y="3429000"/>
            <a:ext cx="164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solidFill>
                  <a:schemeClr val="bg1"/>
                </a:solidFill>
              </a:rPr>
              <a:t>jusqu’à</a:t>
            </a:r>
            <a:r>
              <a:rPr lang="de-CH" b="1" dirty="0">
                <a:solidFill>
                  <a:schemeClr val="bg1"/>
                </a:solidFill>
              </a:rPr>
              <a:t> 2009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1637E03-7DD6-4D12-8F33-4042CDE0FB15}"/>
              </a:ext>
            </a:extLst>
          </p:cNvPr>
          <p:cNvSpPr txBox="1"/>
          <p:nvPr/>
        </p:nvSpPr>
        <p:spPr>
          <a:xfrm>
            <a:off x="1847751" y="3316311"/>
            <a:ext cx="170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30 </a:t>
            </a:r>
            <a:r>
              <a:rPr lang="de-CH" b="1" dirty="0" err="1">
                <a:solidFill>
                  <a:schemeClr val="bg1"/>
                </a:solidFill>
              </a:rPr>
              <a:t>novembre</a:t>
            </a:r>
            <a:r>
              <a:rPr lang="de-CH" b="1" dirty="0">
                <a:solidFill>
                  <a:schemeClr val="bg1"/>
                </a:solidFill>
              </a:rPr>
              <a:t> 2000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3FE75883-0B2E-40B6-AAE2-859B36CCB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5" t="-4808" r="4525" b="27621"/>
          <a:stretch/>
        </p:blipFill>
        <p:spPr>
          <a:xfrm>
            <a:off x="1546434" y="3833952"/>
            <a:ext cx="1877572" cy="1315138"/>
          </a:xfrm>
          <a:prstGeom prst="rect">
            <a:avLst/>
          </a:prstGeom>
        </p:spPr>
      </p:pic>
      <p:pic>
        <p:nvPicPr>
          <p:cNvPr id="21" name="Picture 2" descr="Swiss Karate Federation | Seniorensport">
            <a:extLst>
              <a:ext uri="{FF2B5EF4-FFF2-40B4-BE49-F238E27FC236}">
                <a16:creationId xmlns:a16="http://schemas.microsoft.com/office/drawing/2014/main" id="{1B40BAE8-56B8-46C9-A48C-58A22A0A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74" y="2230325"/>
            <a:ext cx="1426049" cy="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llez Hop Ticino | Losone">
            <a:extLst>
              <a:ext uri="{FF2B5EF4-FFF2-40B4-BE49-F238E27FC236}">
                <a16:creationId xmlns:a16="http://schemas.microsoft.com/office/drawing/2014/main" id="{993022A4-80B0-4C9D-A2B0-3881279D6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 b="31589"/>
          <a:stretch/>
        </p:blipFill>
        <p:spPr bwMode="auto">
          <a:xfrm>
            <a:off x="4758865" y="2718234"/>
            <a:ext cx="1348146" cy="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9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"/>
          <a:stretch/>
        </p:blipFill>
        <p:spPr>
          <a:xfrm>
            <a:off x="4125746" y="428863"/>
            <a:ext cx="4189580" cy="580842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Logique de l’encouragement esa</a:t>
            </a:r>
            <a:br>
              <a:rPr lang="fr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591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259632" y="1272439"/>
            <a:ext cx="5527534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CH" altLang="de-DE" sz="2000" dirty="0" err="1"/>
              <a:t>Fédérations</a:t>
            </a:r>
            <a:endParaRPr lang="de-CH" altLang="de-DE" sz="20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CH" altLang="de-DE" sz="2000" u="sng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Allez Hop Ticino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 err="1"/>
              <a:t>Association</a:t>
            </a:r>
            <a:r>
              <a:rPr lang="de-CH" altLang="de-DE" sz="1800" b="0" dirty="0"/>
              <a:t> Suisse des Guides de </a:t>
            </a:r>
            <a:r>
              <a:rPr lang="de-CH" altLang="de-DE" sz="1800" b="0" dirty="0" err="1"/>
              <a:t>Montagne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FR" altLang="de-DE" sz="1800" b="0" dirty="0"/>
              <a:t>Association suisse des paraplégiques</a:t>
            </a:r>
            <a:endParaRPr lang="de-CH" altLang="de-DE" sz="1800" b="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Berufsverband für Gesundheit und Bewegung (BGB)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fr-FR" altLang="de-DE" sz="1800" b="0" dirty="0"/>
              <a:t>Fédération suisse des amis de la nature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 err="1"/>
              <a:t>Fédération</a:t>
            </a:r>
            <a:r>
              <a:rPr lang="de-CH" altLang="de-DE" sz="1800" b="0" dirty="0"/>
              <a:t> suisse de </a:t>
            </a:r>
            <a:r>
              <a:rPr lang="de-CH" altLang="de-DE" sz="1800" b="0" dirty="0" err="1"/>
              <a:t>gymnastique</a:t>
            </a:r>
            <a:r>
              <a:rPr lang="de-CH" altLang="de-DE" sz="1800" b="0" dirty="0"/>
              <a:t> FSG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FR" altLang="de-DE" sz="1800" b="0" dirty="0"/>
              <a:t>Fédération suisse de judo &amp; </a:t>
            </a:r>
            <a:r>
              <a:rPr lang="fr-FR" altLang="de-DE" sz="1800" b="0" dirty="0" err="1"/>
              <a:t>ju-jitsu</a:t>
            </a:r>
            <a:r>
              <a:rPr lang="fr-FR" altLang="de-DE" sz="1800" b="0" dirty="0"/>
              <a:t> FSJ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 err="1"/>
              <a:t>Fédération</a:t>
            </a:r>
            <a:r>
              <a:rPr lang="de-CH" altLang="de-DE" sz="1800" b="0" dirty="0"/>
              <a:t> Suisse de </a:t>
            </a:r>
            <a:r>
              <a:rPr lang="de-CH" altLang="de-DE" sz="1800" b="0" dirty="0" err="1"/>
              <a:t>Natation</a:t>
            </a:r>
            <a:endParaRPr lang="de-CH" altLang="de-DE" sz="1800" b="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PLUSPORT Sport Handicap Suisse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SATUS Schweiz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Société suisse de </a:t>
            </a:r>
            <a:r>
              <a:rPr lang="de-CH" altLang="de-DE" sz="1800" b="0" dirty="0" err="1"/>
              <a:t>sauvetage</a:t>
            </a:r>
            <a:endParaRPr lang="de-CH" altLang="de-DE" sz="1800" u="sng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FR" altLang="de-DE" sz="1800" b="0" dirty="0"/>
              <a:t>Sport et Prévention </a:t>
            </a:r>
            <a:r>
              <a:rPr lang="fr-FR" altLang="de-DE" sz="1800" b="0" dirty="0" err="1"/>
              <a:t>formAtion</a:t>
            </a:r>
            <a:r>
              <a:rPr lang="fr-FR" altLang="de-DE" sz="1800" b="0" dirty="0"/>
              <a:t> Suisse (SPAS)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FR" altLang="de-DE" sz="1800" b="0" dirty="0"/>
              <a:t>Sport suisse en fauteuil roulant</a:t>
            </a:r>
            <a:endParaRPr lang="de-CH" altLang="de-DE" sz="1800" b="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de-CH" altLang="de-DE" sz="1800" b="0" dirty="0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7372341" y="1975960"/>
            <a:ext cx="46785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Sport Union Schweiz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Suisse </a:t>
            </a:r>
            <a:r>
              <a:rPr lang="de-CH" altLang="de-DE" sz="1800" b="0" dirty="0" err="1"/>
              <a:t>Rando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swimsports.ch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Swiss-</a:t>
            </a:r>
            <a:r>
              <a:rPr lang="de-CH" altLang="de-DE" sz="1800" b="0" dirty="0" err="1"/>
              <a:t>Athletics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</a:t>
            </a:r>
            <a:r>
              <a:rPr lang="de-CH" altLang="de-DE" sz="1800" b="0" dirty="0" err="1"/>
              <a:t>Canoe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Karate </a:t>
            </a:r>
            <a:r>
              <a:rPr lang="de-CH" altLang="de-DE" sz="1800" b="0" dirty="0" err="1"/>
              <a:t>Federation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</a:t>
            </a:r>
            <a:r>
              <a:rPr lang="de-CH" altLang="de-DE" sz="1800" b="0" dirty="0" err="1"/>
              <a:t>Sailing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Shooting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Ski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Tennis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University Sports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 err="1"/>
              <a:t>unisanté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 err="1"/>
              <a:t>vitaswiss</a:t>
            </a:r>
            <a:r>
              <a:rPr lang="de-CH" altLang="de-DE" sz="1800" b="0" dirty="0"/>
              <a:t> </a:t>
            </a: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fr-CH" sz="3000" dirty="0"/>
              <a:t>Partenaires esa actuels </a:t>
            </a:r>
            <a:r>
              <a:rPr lang="fr-CH" sz="1600" dirty="0"/>
              <a:t>(état 2022)</a:t>
            </a:r>
            <a:endParaRPr lang="fr-FR" sz="3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BCDC8C-F68F-4D94-B539-C99C610E1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16" y="252390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fr-CH" sz="3000" dirty="0"/>
              <a:t>Partenaires esa actuels </a:t>
            </a:r>
            <a:r>
              <a:rPr lang="fr-CH" sz="1600" dirty="0"/>
              <a:t>(état 2022)</a:t>
            </a:r>
            <a:endParaRPr lang="fr-FR" sz="1600" dirty="0"/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308100" y="1381066"/>
            <a:ext cx="4776816" cy="573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CH" altLang="de-DE" dirty="0"/>
              <a:t>Confédération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CH" altLang="de-DE" sz="1800" b="0" dirty="0"/>
              <a:t>Formation sportive dans l’armée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fr-CH" altLang="de-DE" sz="2000" dirty="0">
              <a:latin typeface="+mn-lt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fr-CH" altLang="de-DE" sz="2000" dirty="0">
              <a:latin typeface="+mn-lt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CH" altLang="de-DE" dirty="0">
                <a:latin typeface="+mn-lt"/>
              </a:rPr>
              <a:t>Cantons</a:t>
            </a:r>
            <a:endParaRPr lang="fr-CH" altLang="de-DE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fr-CH" altLang="de-DE" sz="1800" b="0" dirty="0"/>
              <a:t>Bâle Campagne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fr-CH" altLang="de-DE" sz="1800" b="0" dirty="0"/>
              <a:t>Berne</a:t>
            </a:r>
            <a:br>
              <a:rPr lang="fr-CH" altLang="de-DE" sz="1800" b="0" dirty="0"/>
            </a:br>
            <a:r>
              <a:rPr lang="fr-CH" altLang="de-DE" sz="1800" b="0" dirty="0"/>
              <a:t>Lucerne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fr-CH" altLang="de-DE" sz="1800" b="0" dirty="0"/>
              <a:t>St-Gall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fr-CH" altLang="de-DE" sz="1800" b="0" dirty="0"/>
              <a:t>Tessin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CH" altLang="de-DE" sz="1800" b="0" dirty="0"/>
              <a:t>Uri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CH" altLang="de-DE" sz="1800" b="0" dirty="0"/>
              <a:t>Zurich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fr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fr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fr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fr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fr-CH" altLang="de-DE" sz="1800" b="0" dirty="0"/>
          </a:p>
        </p:txBody>
      </p:sp>
      <p:sp>
        <p:nvSpPr>
          <p:cNvPr id="7" name="Rechteck 6"/>
          <p:cNvSpPr/>
          <p:nvPr/>
        </p:nvSpPr>
        <p:spPr>
          <a:xfrm>
            <a:off x="6540490" y="1381067"/>
            <a:ext cx="52085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fr-CH" altLang="de-DE" sz="2600" b="1" dirty="0">
                <a:latin typeface="+mn-lt"/>
              </a:rPr>
              <a:t>Fondations et autres</a:t>
            </a:r>
            <a:endParaRPr lang="fr-CH" altLang="de-DE" sz="2600" b="1" dirty="0"/>
          </a:p>
          <a:p>
            <a:pPr>
              <a:spcAft>
                <a:spcPts val="300"/>
              </a:spcAft>
            </a:pPr>
            <a:r>
              <a:rPr lang="fr-CH" altLang="de-DE" dirty="0"/>
              <a:t>Institut Suisse de Police (ISP)</a:t>
            </a:r>
          </a:p>
          <a:p>
            <a:pPr>
              <a:spcAft>
                <a:spcPts val="300"/>
              </a:spcAft>
            </a:pPr>
            <a:r>
              <a:rPr lang="fr-CH" altLang="de-DE" dirty="0"/>
              <a:t>Pro </a:t>
            </a:r>
            <a:r>
              <a:rPr lang="fr-CH" altLang="de-DE" dirty="0" err="1"/>
              <a:t>Senectute</a:t>
            </a:r>
            <a:r>
              <a:rPr lang="fr-CH" altLang="de-DE" dirty="0"/>
              <a:t> Suisse</a:t>
            </a:r>
          </a:p>
          <a:p>
            <a:pPr>
              <a:spcAft>
                <a:spcPts val="300"/>
              </a:spcAft>
            </a:pPr>
            <a:endParaRPr lang="fr-CH" altLang="de-DE" dirty="0"/>
          </a:p>
          <a:p>
            <a:pPr>
              <a:spcAft>
                <a:spcPts val="300"/>
              </a:spcAft>
            </a:pPr>
            <a:endParaRPr lang="fr-CH" altLang="de-DE" dirty="0"/>
          </a:p>
          <a:p>
            <a:pPr>
              <a:spcAft>
                <a:spcPts val="300"/>
              </a:spcAft>
            </a:pPr>
            <a:r>
              <a:rPr lang="fr-CH" altLang="de-DE" sz="2600" b="1" dirty="0"/>
              <a:t>Organismes privés</a:t>
            </a:r>
          </a:p>
          <a:p>
            <a:pPr>
              <a:spcAft>
                <a:spcPts val="300"/>
              </a:spcAft>
            </a:pPr>
            <a:r>
              <a:rPr lang="fr-CH" altLang="de-DE" dirty="0">
                <a:latin typeface="Arial" panose="020B0604020202020204" pitchFamily="34" charset="0"/>
              </a:rPr>
              <a:t>EWTO-</a:t>
            </a:r>
            <a:r>
              <a:rPr lang="fr-CH" altLang="de-DE" dirty="0" err="1">
                <a:latin typeface="Arial" panose="020B0604020202020204" pitchFamily="34" charset="0"/>
              </a:rPr>
              <a:t>Schulen</a:t>
            </a:r>
            <a:r>
              <a:rPr lang="fr-CH" altLang="de-DE" dirty="0">
                <a:latin typeface="Arial" panose="020B0604020202020204" pitchFamily="34" charset="0"/>
              </a:rPr>
              <a:t> Schweiz </a:t>
            </a:r>
            <a:r>
              <a:rPr lang="fr-CH" altLang="de-DE" dirty="0" err="1">
                <a:latin typeface="Arial" panose="020B0604020202020204" pitchFamily="34" charset="0"/>
              </a:rPr>
              <a:t>GmbH</a:t>
            </a:r>
            <a:endParaRPr lang="fr-CH" altLang="de-DE" dirty="0"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H" altLang="de-DE" dirty="0"/>
              <a:t>Markus </a:t>
            </a:r>
            <a:r>
              <a:rPr lang="fr-CH" altLang="de-DE" dirty="0" err="1"/>
              <a:t>Ryffel’s</a:t>
            </a:r>
            <a:r>
              <a:rPr lang="fr-CH" altLang="de-DE" dirty="0"/>
              <a:t> </a:t>
            </a:r>
            <a:r>
              <a:rPr lang="fr-CH" altLang="de-DE" dirty="0" err="1"/>
              <a:t>GmbH</a:t>
            </a:r>
            <a:br>
              <a:rPr lang="fr-CH" altLang="de-DE" dirty="0"/>
            </a:br>
            <a:r>
              <a:rPr lang="fr-FR" dirty="0"/>
              <a:t>Sport et Prévention Formation Suisse (SPAS-S)</a:t>
            </a:r>
            <a:endParaRPr lang="fr-CH" altLang="de-DE" dirty="0"/>
          </a:p>
          <a:p>
            <a:pPr>
              <a:spcAft>
                <a:spcPts val="300"/>
              </a:spcAft>
            </a:pPr>
            <a:r>
              <a:rPr lang="fr-CH" altLang="de-DE" dirty="0"/>
              <a:t>Swiss </a:t>
            </a:r>
            <a:r>
              <a:rPr lang="fr-CH" altLang="de-DE" dirty="0" err="1"/>
              <a:t>Academy</a:t>
            </a:r>
            <a:r>
              <a:rPr lang="fr-CH" altLang="de-DE" dirty="0"/>
              <a:t> of Fitness and Sports (SAFS)</a:t>
            </a:r>
          </a:p>
          <a:p>
            <a:pPr>
              <a:spcAft>
                <a:spcPts val="300"/>
              </a:spcAft>
            </a:pPr>
            <a:endParaRPr lang="fr-CH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0C5CDE-C2EF-498A-8A27-B6E81A49B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12" y="4901775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7A7A1A-1899-4A1D-8443-3EC3CA53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98DA5E-1E5E-4E71-A056-E48F962C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Organisations</a:t>
            </a:r>
            <a:r>
              <a:rPr lang="de-CH" dirty="0"/>
              <a:t> </a:t>
            </a:r>
            <a:r>
              <a:rPr lang="de-CH" dirty="0" err="1"/>
              <a:t>partenaires</a:t>
            </a:r>
            <a:r>
              <a:rPr lang="de-CH" dirty="0"/>
              <a:t> </a:t>
            </a:r>
            <a:r>
              <a:rPr lang="de-CH" dirty="0" err="1"/>
              <a:t>actuelles</a:t>
            </a:r>
            <a:r>
              <a:rPr lang="de-CH" dirty="0"/>
              <a:t> </a:t>
            </a:r>
            <a:r>
              <a:rPr lang="de-CH" sz="1200" dirty="0"/>
              <a:t>(</a:t>
            </a:r>
            <a:r>
              <a:rPr lang="de-CH" sz="1200" dirty="0" err="1"/>
              <a:t>chiffres</a:t>
            </a:r>
            <a:r>
              <a:rPr lang="de-CH" sz="1200" dirty="0"/>
              <a:t> 2024)</a:t>
            </a:r>
            <a:endParaRPr lang="de-CH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9117AE1-A207-470B-92E3-C4B7ED74EAF8}"/>
              </a:ext>
            </a:extLst>
          </p:cNvPr>
          <p:cNvGrpSpPr/>
          <p:nvPr/>
        </p:nvGrpSpPr>
        <p:grpSpPr>
          <a:xfrm>
            <a:off x="2658854" y="1341438"/>
            <a:ext cx="8589154" cy="4398186"/>
            <a:chOff x="3376207" y="1020619"/>
            <a:chExt cx="8589154" cy="4398186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509A3DAD-C640-4F75-BED3-9393E3C735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9495655"/>
                </p:ext>
              </p:extLst>
            </p:nvPr>
          </p:nvGraphicFramePr>
          <p:xfrm>
            <a:off x="3376207" y="2030416"/>
            <a:ext cx="5882807" cy="3275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8E11EDF-BC2D-43D4-83A2-4409A3E4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8661" y="4145531"/>
              <a:ext cx="470281" cy="47968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C486927-777C-4F75-90D1-A59FF3A1F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052" y="1020619"/>
              <a:ext cx="1089114" cy="668044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49010FDB-3620-42AF-ABB0-F397811297A9}"/>
                </a:ext>
              </a:extLst>
            </p:cNvPr>
            <p:cNvCxnSpPr/>
            <p:nvPr/>
          </p:nvCxnSpPr>
          <p:spPr>
            <a:xfrm flipH="1" flipV="1">
              <a:off x="7052872" y="2383436"/>
              <a:ext cx="2398426" cy="16489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D730906-F72F-4A84-A4D1-8EB98D8FB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815" y="4560602"/>
              <a:ext cx="2613199" cy="5510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CCC1FFE-FE9D-4487-B453-5944710F6FA5}"/>
                </a:ext>
              </a:extLst>
            </p:cNvPr>
            <p:cNvSpPr txBox="1"/>
            <p:nvPr/>
          </p:nvSpPr>
          <p:spPr>
            <a:xfrm>
              <a:off x="8504241" y="4772474"/>
              <a:ext cx="3461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27 d'entre eux sont également des partenaires J+S</a:t>
              </a:r>
              <a:endParaRPr lang="de-CH" b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5FFBDF0-FEAD-4354-82B5-E0D4CEB17FD6}"/>
                </a:ext>
              </a:extLst>
            </p:cNvPr>
            <p:cNvSpPr txBox="1"/>
            <p:nvPr/>
          </p:nvSpPr>
          <p:spPr>
            <a:xfrm>
              <a:off x="5654294" y="1655965"/>
              <a:ext cx="212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40 </a:t>
              </a:r>
              <a:r>
                <a:rPr lang="de-CH" b="1" dirty="0" err="1"/>
                <a:t>partenaires</a:t>
              </a:r>
              <a:endParaRPr lang="de-CH" b="1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9ECFB38-BE15-4BC8-9A7C-BD97296D724E}"/>
                </a:ext>
              </a:extLst>
            </p:cNvPr>
            <p:cNvSpPr txBox="1"/>
            <p:nvPr/>
          </p:nvSpPr>
          <p:spPr>
            <a:xfrm>
              <a:off x="6645815" y="3620666"/>
              <a:ext cx="1034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bg1"/>
                  </a:solidFill>
                </a:rPr>
                <a:t>67%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9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CH" b="1" dirty="0"/>
              <a:t>Organisations partenaires uniquement </a:t>
            </a:r>
            <a:r>
              <a:rPr lang="fr-CH" b="1" dirty="0" err="1"/>
              <a:t>esa</a:t>
            </a:r>
            <a:r>
              <a:rPr lang="fr-CH" b="1" dirty="0"/>
              <a:t> (13)</a:t>
            </a:r>
          </a:p>
          <a:p>
            <a:pPr lvl="1">
              <a:buFontTx/>
              <a:buChar char="-"/>
            </a:pPr>
            <a:r>
              <a:rPr lang="de-CH" dirty="0"/>
              <a:t>Allez-Hop Ticino</a:t>
            </a:r>
          </a:p>
          <a:p>
            <a:pPr lvl="1">
              <a:buFontTx/>
              <a:buChar char="-"/>
            </a:pPr>
            <a:r>
              <a:rPr lang="de-CH" dirty="0" err="1"/>
              <a:t>Association</a:t>
            </a:r>
            <a:r>
              <a:rPr lang="de-CH" dirty="0"/>
              <a:t> suisse des </a:t>
            </a:r>
            <a:r>
              <a:rPr lang="de-CH" dirty="0" err="1"/>
              <a:t>guides</a:t>
            </a:r>
            <a:r>
              <a:rPr lang="de-CH" dirty="0"/>
              <a:t> de </a:t>
            </a:r>
            <a:r>
              <a:rPr lang="de-CH" dirty="0" err="1"/>
              <a:t>montagne</a:t>
            </a:r>
            <a:r>
              <a:rPr lang="de-CH" dirty="0"/>
              <a:t> (ASGM)</a:t>
            </a:r>
          </a:p>
          <a:p>
            <a:pPr lvl="1">
              <a:buFontTx/>
              <a:buChar char="-"/>
            </a:pPr>
            <a:r>
              <a:rPr lang="de-CH" dirty="0"/>
              <a:t>EWTO-Schulen GmbH</a:t>
            </a:r>
          </a:p>
          <a:p>
            <a:pPr lvl="1">
              <a:buFontTx/>
              <a:buChar char="-"/>
            </a:pPr>
            <a:r>
              <a:rPr lang="de-CH" dirty="0"/>
              <a:t>Institut Suisse de Police (ISP)</a:t>
            </a:r>
          </a:p>
          <a:p>
            <a:pPr lvl="1">
              <a:buFontTx/>
              <a:buChar char="-"/>
            </a:pPr>
            <a:r>
              <a:rPr lang="de-CH" dirty="0"/>
              <a:t>Markus </a:t>
            </a:r>
            <a:r>
              <a:rPr lang="de-CH" dirty="0" err="1"/>
              <a:t>Ryffel’s</a:t>
            </a:r>
            <a:r>
              <a:rPr lang="de-CH" dirty="0"/>
              <a:t> GmbH</a:t>
            </a:r>
          </a:p>
          <a:p>
            <a:pPr lvl="1">
              <a:buFontTx/>
              <a:buChar char="-"/>
            </a:pPr>
            <a:r>
              <a:rPr lang="de-CH" dirty="0"/>
              <a:t>Pro </a:t>
            </a:r>
            <a:r>
              <a:rPr lang="de-CH" dirty="0" err="1"/>
              <a:t>Senectute</a:t>
            </a:r>
            <a:r>
              <a:rPr lang="de-CH" dirty="0"/>
              <a:t> Suisse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SC Marketing </a:t>
            </a:r>
            <a:r>
              <a:rPr lang="de-CH" dirty="0" err="1">
                <a:latin typeface="+mj-lt"/>
              </a:rPr>
              <a:t>Consult</a:t>
            </a:r>
            <a:r>
              <a:rPr lang="de-CH" dirty="0">
                <a:latin typeface="+mj-lt"/>
              </a:rPr>
              <a:t> SA</a:t>
            </a:r>
            <a:endParaRPr lang="de-CH" dirty="0"/>
          </a:p>
          <a:p>
            <a:pPr lvl="1">
              <a:buFontTx/>
              <a:buChar char="-"/>
            </a:pPr>
            <a:r>
              <a:rPr lang="fr-FR" dirty="0"/>
              <a:t>Sport et Prévention Formation Suisse (SPAS)</a:t>
            </a:r>
            <a:endParaRPr lang="de-CH" dirty="0"/>
          </a:p>
          <a:p>
            <a:pPr lvl="1">
              <a:buFontTx/>
              <a:buChar char="-"/>
            </a:pPr>
            <a:r>
              <a:rPr lang="de-CH" dirty="0"/>
              <a:t>Suisse </a:t>
            </a:r>
            <a:r>
              <a:rPr lang="de-CH" dirty="0" err="1"/>
              <a:t>Rando</a:t>
            </a:r>
            <a:endParaRPr lang="de-CH" dirty="0"/>
          </a:p>
          <a:p>
            <a:pPr lvl="1">
              <a:buFontTx/>
              <a:buChar char="-"/>
            </a:pPr>
            <a:r>
              <a:rPr lang="de-CH" dirty="0"/>
              <a:t>Swiss Academy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Fitness&amp;Sports</a:t>
            </a:r>
            <a:r>
              <a:rPr lang="de-CH" dirty="0"/>
              <a:t> (SAFS)</a:t>
            </a:r>
          </a:p>
          <a:p>
            <a:pPr lvl="1">
              <a:buFontTx/>
              <a:buChar char="-"/>
            </a:pPr>
            <a:r>
              <a:rPr lang="de-CH" altLang="de-DE" dirty="0"/>
              <a:t>Swiss University Sports</a:t>
            </a:r>
          </a:p>
          <a:p>
            <a:pPr lvl="1">
              <a:buFontTx/>
              <a:buChar char="-"/>
            </a:pPr>
            <a:r>
              <a:rPr lang="de-CH" dirty="0" err="1"/>
              <a:t>Unisanté</a:t>
            </a:r>
            <a:r>
              <a:rPr lang="de-CH" dirty="0"/>
              <a:t>, </a:t>
            </a:r>
            <a:r>
              <a:rPr lang="de-CH" sz="1700" dirty="0"/>
              <a:t>(Allez-Hop </a:t>
            </a:r>
            <a:r>
              <a:rPr lang="de-CH" sz="1700" dirty="0" err="1"/>
              <a:t>Romandie</a:t>
            </a:r>
            <a:r>
              <a:rPr lang="de-CH" sz="1700" dirty="0"/>
              <a:t>)</a:t>
            </a:r>
            <a:endParaRPr lang="de-CH" altLang="de-DE" sz="1700" dirty="0"/>
          </a:p>
          <a:p>
            <a:pPr lvl="1">
              <a:buFontTx/>
              <a:buChar char="-"/>
            </a:pPr>
            <a:r>
              <a:rPr lang="de-CH" dirty="0" err="1"/>
              <a:t>vitaswiss</a:t>
            </a:r>
            <a:r>
              <a:rPr lang="de-CH" dirty="0"/>
              <a:t> </a:t>
            </a:r>
          </a:p>
          <a:p>
            <a:pPr lvl="1">
              <a:buFontTx/>
              <a:buChar char="-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Partenaires actuels </a:t>
            </a:r>
            <a:r>
              <a:rPr lang="fr-CH" sz="1600" dirty="0"/>
              <a:t>(chiffres 2022)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76F355-F90F-4B69-984C-399159BE7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524" y="4830754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fr-CH" dirty="0"/>
              <a:t>Quels sont les partenaires les plus actifs? </a:t>
            </a:r>
            <a:r>
              <a:rPr lang="fr-CH" sz="1600" dirty="0"/>
              <a:t>(état  2022)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03806"/>
              </p:ext>
            </p:extLst>
          </p:nvPr>
        </p:nvGraphicFramePr>
        <p:xfrm>
          <a:off x="1327661" y="1349862"/>
          <a:ext cx="10201194" cy="47193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77544">
                  <a:extLst>
                    <a:ext uri="{9D8B030D-6E8A-4147-A177-3AD203B41FA5}">
                      <a16:colId xmlns:a16="http://schemas.microsoft.com/office/drawing/2014/main" val="2264662962"/>
                    </a:ext>
                  </a:extLst>
                </a:gridCol>
                <a:gridCol w="4446740">
                  <a:extLst>
                    <a:ext uri="{9D8B030D-6E8A-4147-A177-3AD203B41FA5}">
                      <a16:colId xmlns:a16="http://schemas.microsoft.com/office/drawing/2014/main" val="3482161558"/>
                    </a:ext>
                  </a:extLst>
                </a:gridCol>
                <a:gridCol w="2217107">
                  <a:extLst>
                    <a:ext uri="{9D8B030D-6E8A-4147-A177-3AD203B41FA5}">
                      <a16:colId xmlns:a16="http://schemas.microsoft.com/office/drawing/2014/main" val="3731804191"/>
                    </a:ext>
                  </a:extLst>
                </a:gridCol>
                <a:gridCol w="2359803">
                  <a:extLst>
                    <a:ext uri="{9D8B030D-6E8A-4147-A177-3AD203B41FA5}">
                      <a16:colId xmlns:a16="http://schemas.microsoft.com/office/drawing/2014/main" val="273321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Ranking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Organisation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partenaire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Nombres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jours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participants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cours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cours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cadres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1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 </a:t>
                      </a:r>
                      <a:r>
                        <a:rPr lang="de-CH" dirty="0" err="1"/>
                        <a:t>Senectute</a:t>
                      </a:r>
                      <a:r>
                        <a:rPr lang="de-CH" dirty="0"/>
                        <a:t> Suisse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3080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143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5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Société </a:t>
                      </a:r>
                      <a:r>
                        <a:rPr lang="de-CH" dirty="0" err="1"/>
                        <a:t>suisse</a:t>
                      </a:r>
                      <a:r>
                        <a:rPr lang="de-CH" dirty="0"/>
                        <a:t> de </a:t>
                      </a:r>
                      <a:r>
                        <a:rPr lang="de-CH" dirty="0" err="1"/>
                        <a:t>sauvetage</a:t>
                      </a:r>
                      <a:r>
                        <a:rPr lang="de-CH" dirty="0"/>
                        <a:t> SSS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1038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1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Suisse </a:t>
                      </a:r>
                      <a:r>
                        <a:rPr lang="de-CH" dirty="0" err="1"/>
                        <a:t>Rando</a:t>
                      </a:r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919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Fédération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suisse</a:t>
                      </a:r>
                      <a:r>
                        <a:rPr lang="de-CH" dirty="0"/>
                        <a:t> de </a:t>
                      </a:r>
                      <a:r>
                        <a:rPr lang="de-CH" dirty="0" err="1"/>
                        <a:t>gymnastique</a:t>
                      </a:r>
                      <a:r>
                        <a:rPr lang="de-CH" dirty="0"/>
                        <a:t> (FSG)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708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3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Swiss Athletics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580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Plussport Sport handicap Suisse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565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Fédération Suisse des </a:t>
                      </a:r>
                      <a:r>
                        <a:rPr lang="de-CH" dirty="0" err="1"/>
                        <a:t>amis</a:t>
                      </a:r>
                      <a:r>
                        <a:rPr lang="de-CH" dirty="0"/>
                        <a:t> de la </a:t>
                      </a:r>
                      <a:r>
                        <a:rPr lang="de-CH" dirty="0" err="1"/>
                        <a:t>nature</a:t>
                      </a:r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368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8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Swimsports.ch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321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6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SPAS-S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207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5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Swiss University Sports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176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4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Organisations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partenaires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esa</a:t>
                      </a:r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14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400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475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9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2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08100" y="1341438"/>
            <a:ext cx="10439219" cy="184148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esa compte 48 </a:t>
            </a:r>
            <a:r>
              <a:rPr lang="de-CH" dirty="0" err="1"/>
              <a:t>disciplines</a:t>
            </a:r>
            <a:r>
              <a:rPr lang="de-CH" dirty="0"/>
              <a:t> esa,</a:t>
            </a:r>
            <a:r>
              <a:rPr lang="fr-FR" dirty="0"/>
              <a:t> dont 29 d’entre elles sont aussi chez J+S (qui compte environ 87 disciplines sportives)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/>
              <a:t>Disciplines spécifiques uniquement chez esa (19)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Disciplines</a:t>
            </a:r>
            <a:r>
              <a:rPr lang="de-CH" dirty="0"/>
              <a:t> esa  </a:t>
            </a:r>
            <a:r>
              <a:rPr lang="fr-CH" sz="1600" dirty="0">
                <a:solidFill>
                  <a:srgbClr val="FFFFFF">
                    <a:lumMod val="50000"/>
                  </a:srgbClr>
                </a:solidFill>
              </a:rPr>
              <a:t>(chiffres 2023)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4C84B0-57A5-4127-BAED-2E0562E17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26" y="4327843"/>
            <a:ext cx="1235842" cy="18414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899E7B-55FB-45EF-874A-502E355F77BF}"/>
              </a:ext>
            </a:extLst>
          </p:cNvPr>
          <p:cNvSpPr txBox="1"/>
          <p:nvPr/>
        </p:nvSpPr>
        <p:spPr>
          <a:xfrm>
            <a:off x="1182564" y="2635292"/>
            <a:ext cx="10566523" cy="34778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FR" sz="2200" dirty="0"/>
              <a:t>Activités physiques au home</a:t>
            </a:r>
          </a:p>
          <a:p>
            <a:pPr marL="800100" lvl="1" indent="-342900">
              <a:buFontTx/>
              <a:buChar char="-"/>
            </a:pPr>
            <a:r>
              <a:rPr lang="fr-FR" sz="2200" dirty="0" err="1"/>
              <a:t>Allround</a:t>
            </a:r>
            <a:endParaRPr lang="fr-FR" sz="2200" dirty="0"/>
          </a:p>
          <a:p>
            <a:pPr marL="800100" lvl="1" indent="-342900">
              <a:buFontTx/>
              <a:buChar char="-"/>
            </a:pPr>
            <a:r>
              <a:rPr lang="fr-FR" sz="2200" dirty="0"/>
              <a:t>Entraînement de fitness avec engins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Randonnée en raquettes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Fitness aquatique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Group Fitness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Sport en fauteuil roulant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Sport handicap / </a:t>
            </a:r>
            <a:r>
              <a:rPr lang="fr-FR" sz="2200" dirty="0" err="1"/>
              <a:t>Polysport</a:t>
            </a:r>
            <a:endParaRPr lang="fr-FR" sz="2200" dirty="0"/>
          </a:p>
          <a:p>
            <a:pPr lvl="1"/>
            <a:endParaRPr lang="fr-FR" sz="2200" dirty="0"/>
          </a:p>
          <a:p>
            <a:pPr marL="800100" lvl="1" indent="-342900">
              <a:buFontTx/>
              <a:buChar char="-"/>
            </a:pPr>
            <a:r>
              <a:rPr lang="fr-FR" sz="2200" dirty="0"/>
              <a:t>Randonnée /  randonnée en montagne exigeante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Running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Trail running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Stand Up </a:t>
            </a:r>
            <a:r>
              <a:rPr lang="fr-FR" sz="2200" dirty="0" err="1"/>
              <a:t>Paddling</a:t>
            </a:r>
            <a:r>
              <a:rPr lang="fr-FR" sz="2200" dirty="0"/>
              <a:t> lac et randonnée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Walking, Nordic Walking</a:t>
            </a:r>
          </a:p>
          <a:p>
            <a:pPr marL="800100" lvl="1" indent="-342900">
              <a:buFontTx/>
              <a:buChar char="-"/>
            </a:pPr>
            <a:r>
              <a:rPr lang="fr-FR" sz="2200" dirty="0"/>
              <a:t>Wing Tsun</a:t>
            </a:r>
          </a:p>
        </p:txBody>
      </p:sp>
    </p:spTree>
    <p:extLst>
      <p:ext uri="{BB962C8B-B14F-4D97-AF65-F5344CB8AC3E}">
        <p14:creationId xmlns:p14="http://schemas.microsoft.com/office/powerpoint/2010/main" val="397872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Statistique</a:t>
            </a:r>
            <a:r>
              <a:rPr lang="de-CH" dirty="0"/>
              <a:t>: </a:t>
            </a:r>
            <a:r>
              <a:rPr lang="en-US" sz="3200" b="1" i="0" baseline="0" dirty="0">
                <a:effectLst/>
              </a:rPr>
              <a:t>Total des </a:t>
            </a:r>
            <a:r>
              <a:rPr lang="en-US" sz="3200" b="1" i="0" baseline="0" dirty="0" err="1">
                <a:effectLst/>
              </a:rPr>
              <a:t>cours</a:t>
            </a:r>
            <a:r>
              <a:rPr lang="en-US" sz="3200" b="1" i="0" baseline="0" dirty="0">
                <a:effectLst/>
              </a:rPr>
              <a:t> et modules esa</a:t>
            </a:r>
            <a:br>
              <a:rPr lang="en-US" sz="2800" dirty="0">
                <a:effectLst/>
              </a:rPr>
            </a:br>
            <a:endParaRPr lang="fr-FR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9074A49-1D7B-4C16-8D1D-FE5D613FF4E8}"/>
              </a:ext>
            </a:extLst>
          </p:cNvPr>
          <p:cNvGraphicFramePr>
            <a:graphicFrameLocks/>
          </p:cNvGraphicFramePr>
          <p:nvPr/>
        </p:nvGraphicFramePr>
        <p:xfrm>
          <a:off x="1308100" y="1341438"/>
          <a:ext cx="10440988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386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61837" y="1045974"/>
            <a:ext cx="9387251" cy="4895850"/>
          </a:xfrm>
        </p:spPr>
        <p:txBody>
          <a:bodyPr/>
          <a:lstStyle/>
          <a:p>
            <a:r>
              <a:rPr lang="fr-CH" sz="2800" dirty="0"/>
              <a:t>Connaître certains aspects des habitudes </a:t>
            </a:r>
            <a:r>
              <a:rPr lang="fr-FR" sz="2800" dirty="0"/>
              <a:t>de la population suisse en matière d'activité physique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fr-FR" sz="2800" dirty="0"/>
              <a:t>Connaître le programme esa et sa logique d’encouragement</a:t>
            </a:r>
          </a:p>
          <a:p>
            <a:endParaRPr lang="fr-FR" sz="2800" dirty="0"/>
          </a:p>
          <a:p>
            <a:r>
              <a:rPr lang="fr-FR" sz="2800" dirty="0"/>
              <a:t>Savoir si tes sports/disciplines et ton organisation sont impliqués dans le programme </a:t>
            </a:r>
            <a:r>
              <a:rPr lang="fr-FR" sz="2800" dirty="0" err="1"/>
              <a:t>esa</a:t>
            </a:r>
            <a:endParaRPr lang="fr-FR" sz="2800" dirty="0"/>
          </a:p>
          <a:p>
            <a:endParaRPr lang="fr-FR" sz="2800" dirty="0"/>
          </a:p>
          <a:p>
            <a:r>
              <a:rPr lang="fr-CH" sz="2800" dirty="0"/>
              <a:t>Connaître</a:t>
            </a:r>
            <a:r>
              <a:rPr lang="fr-FR" sz="2800" dirty="0"/>
              <a:t> la valeur ajoutée </a:t>
            </a:r>
            <a:r>
              <a:rPr lang="fr-FR" sz="2800" dirty="0" err="1"/>
              <a:t>qu'esa</a:t>
            </a:r>
            <a:r>
              <a:rPr lang="fr-FR" sz="2800" dirty="0"/>
              <a:t> peut apporter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208B09-B63A-4603-B55C-2275DE64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89" y="888890"/>
            <a:ext cx="1190148" cy="11901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5AB2D0-C336-4925-B20C-B7FC7FEA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89" y="2311670"/>
            <a:ext cx="1190148" cy="11901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69089C-FDB5-47E5-8F9E-FBE1F9AC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5" y="8217660"/>
            <a:ext cx="1190148" cy="11901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088B9B-E241-4F4B-8EB6-2253D639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89" y="5207930"/>
            <a:ext cx="1190148" cy="11901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246E5A-7224-47EE-BCAB-D5E61C86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89" y="3759800"/>
            <a:ext cx="1190148" cy="1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Participants aux cours/modules esa (moniteur/</a:t>
            </a:r>
            <a:r>
              <a:rPr lang="fr-FR" sz="2400" dirty="0" err="1"/>
              <a:t>trices</a:t>
            </a:r>
            <a:r>
              <a:rPr lang="fr-FR" sz="2400" dirty="0"/>
              <a:t> et expert/es)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D1ABC1F-2C4D-4107-9927-F3405936D4A6}"/>
              </a:ext>
            </a:extLst>
          </p:cNvPr>
          <p:cNvGraphicFramePr>
            <a:graphicFrameLocks/>
          </p:cNvGraphicFramePr>
          <p:nvPr/>
        </p:nvGraphicFramePr>
        <p:xfrm>
          <a:off x="1308100" y="1341438"/>
          <a:ext cx="10440988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31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Reconnaissances de moniteurs esa et d‘experts esa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ED422D04-9913-47E1-B6A8-DFE5FDB93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802689"/>
              </p:ext>
            </p:extLst>
          </p:nvPr>
        </p:nvGraphicFramePr>
        <p:xfrm>
          <a:off x="1308100" y="1341438"/>
          <a:ext cx="104394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7F15F4E-DBAE-449E-8F83-269B927AF030}"/>
              </a:ext>
            </a:extLst>
          </p:cNvPr>
          <p:cNvSpPr txBox="1"/>
          <p:nvPr/>
        </p:nvSpPr>
        <p:spPr>
          <a:xfrm>
            <a:off x="9867331" y="3360760"/>
            <a:ext cx="1881757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CH" dirty="0"/>
              <a:t>Moniteurs/</a:t>
            </a:r>
            <a:r>
              <a:rPr lang="de-CH" dirty="0" err="1"/>
              <a:t>trices</a:t>
            </a:r>
            <a:endParaRPr lang="de-CH" dirty="0"/>
          </a:p>
          <a:p>
            <a:r>
              <a:rPr lang="de-CH" dirty="0"/>
              <a:t>Expert(e)s</a:t>
            </a:r>
          </a:p>
        </p:txBody>
      </p:sp>
    </p:spTree>
    <p:extLst>
      <p:ext uri="{BB962C8B-B14F-4D97-AF65-F5344CB8AC3E}">
        <p14:creationId xmlns:p14="http://schemas.microsoft.com/office/powerpoint/2010/main" val="266714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Pourcentage de femmes et d’hommes aux cours esa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634DEF8-E9E3-4874-9667-C54D253F634E}"/>
              </a:ext>
            </a:extLst>
          </p:cNvPr>
          <p:cNvGraphicFramePr>
            <a:graphicFrameLocks/>
          </p:cNvGraphicFramePr>
          <p:nvPr/>
        </p:nvGraphicFramePr>
        <p:xfrm>
          <a:off x="1325880" y="1412874"/>
          <a:ext cx="10427972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D174096-66D4-4D66-9C70-B89D55E51D88}"/>
              </a:ext>
            </a:extLst>
          </p:cNvPr>
          <p:cNvSpPr txBox="1"/>
          <p:nvPr/>
        </p:nvSpPr>
        <p:spPr>
          <a:xfrm>
            <a:off x="5140038" y="5828210"/>
            <a:ext cx="151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dirty="0"/>
              <a:t>Femmes en %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5BC0FA-89BD-48F2-8C84-A6636DCD6E54}"/>
              </a:ext>
            </a:extLst>
          </p:cNvPr>
          <p:cNvSpPr txBox="1"/>
          <p:nvPr/>
        </p:nvSpPr>
        <p:spPr>
          <a:xfrm>
            <a:off x="6865669" y="5828210"/>
            <a:ext cx="19596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dirty="0"/>
              <a:t>Hommes en %</a:t>
            </a:r>
          </a:p>
        </p:txBody>
      </p:sp>
    </p:spTree>
    <p:extLst>
      <p:ext uri="{BB962C8B-B14F-4D97-AF65-F5344CB8AC3E}">
        <p14:creationId xmlns:p14="http://schemas.microsoft.com/office/powerpoint/2010/main" val="234947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81EB28-3FDD-A4F1-C75A-A95BA019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Structure de la formation esa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11737-636C-4291-9973-51E56094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48" y="1356331"/>
            <a:ext cx="5793944" cy="48660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4597D55-B0FC-4344-8ED3-F6F690F3C22F}"/>
              </a:ext>
            </a:extLst>
          </p:cNvPr>
          <p:cNvSpPr txBox="1"/>
          <p:nvPr/>
        </p:nvSpPr>
        <p:spPr>
          <a:xfrm>
            <a:off x="2580588" y="2014152"/>
            <a:ext cx="6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6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689D1A-1F2A-4A78-89B7-19BD417A0C6A}"/>
              </a:ext>
            </a:extLst>
          </p:cNvPr>
          <p:cNvSpPr txBox="1"/>
          <p:nvPr/>
        </p:nvSpPr>
        <p:spPr>
          <a:xfrm>
            <a:off x="4475549" y="2014152"/>
            <a:ext cx="926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>
                <a:solidFill>
                  <a:srgbClr val="0070C0"/>
                </a:solidFill>
              </a:rPr>
              <a:t>3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9CD056-F073-47FA-BF2E-4556CD17FDBC}"/>
              </a:ext>
            </a:extLst>
          </p:cNvPr>
          <p:cNvSpPr txBox="1"/>
          <p:nvPr/>
        </p:nvSpPr>
        <p:spPr>
          <a:xfrm>
            <a:off x="6395823" y="2014152"/>
            <a:ext cx="6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3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82DBDA-52E7-4BB7-B3E4-C87D2BD3E00C}"/>
              </a:ext>
            </a:extLst>
          </p:cNvPr>
          <p:cNvSpPr txBox="1"/>
          <p:nvPr/>
        </p:nvSpPr>
        <p:spPr>
          <a:xfrm>
            <a:off x="2549611" y="2537255"/>
            <a:ext cx="6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2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B4269-1B40-45B6-BA45-7931A9622F2E}"/>
              </a:ext>
            </a:extLst>
          </p:cNvPr>
          <p:cNvSpPr txBox="1"/>
          <p:nvPr/>
        </p:nvSpPr>
        <p:spPr>
          <a:xfrm>
            <a:off x="2261286" y="3658557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1-2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353D9C-5638-4B6A-858D-F34875481BFE}"/>
              </a:ext>
            </a:extLst>
          </p:cNvPr>
          <p:cNvSpPr txBox="1"/>
          <p:nvPr/>
        </p:nvSpPr>
        <p:spPr>
          <a:xfrm>
            <a:off x="4475549" y="3653439"/>
            <a:ext cx="6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3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86DFA4-311E-4A6F-AEDC-59E391E1E442}"/>
              </a:ext>
            </a:extLst>
          </p:cNvPr>
          <p:cNvSpPr txBox="1"/>
          <p:nvPr/>
        </p:nvSpPr>
        <p:spPr>
          <a:xfrm>
            <a:off x="6395823" y="3653439"/>
            <a:ext cx="6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2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07F8F7-0ECB-46B4-BB23-B2D7182FE00E}"/>
              </a:ext>
            </a:extLst>
          </p:cNvPr>
          <p:cNvSpPr txBox="1"/>
          <p:nvPr/>
        </p:nvSpPr>
        <p:spPr>
          <a:xfrm>
            <a:off x="2292263" y="4772165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6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BB80B-7C78-4AE5-ACE5-7D0F56E48739}"/>
              </a:ext>
            </a:extLst>
          </p:cNvPr>
          <p:cNvSpPr txBox="1"/>
          <p:nvPr/>
        </p:nvSpPr>
        <p:spPr>
          <a:xfrm>
            <a:off x="4187224" y="4814805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3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255F04-B041-4870-9D69-8D1E69578689}"/>
              </a:ext>
            </a:extLst>
          </p:cNvPr>
          <p:cNvSpPr txBox="1"/>
          <p:nvPr/>
        </p:nvSpPr>
        <p:spPr>
          <a:xfrm>
            <a:off x="6107498" y="4814805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2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DF97FA-AF80-4DE2-9EFF-10F2247247CF}"/>
              </a:ext>
            </a:extLst>
          </p:cNvPr>
          <p:cNvSpPr txBox="1"/>
          <p:nvPr/>
        </p:nvSpPr>
        <p:spPr>
          <a:xfrm>
            <a:off x="2292263" y="5954274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2-3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8C4FC8-0782-4C2E-9689-7164413B117E}"/>
              </a:ext>
            </a:extLst>
          </p:cNvPr>
          <p:cNvSpPr txBox="1"/>
          <p:nvPr/>
        </p:nvSpPr>
        <p:spPr>
          <a:xfrm>
            <a:off x="4187223" y="5954274"/>
            <a:ext cx="904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50" dirty="0">
                <a:solidFill>
                  <a:srgbClr val="0070C0"/>
                </a:solidFill>
              </a:rPr>
              <a:t>1-2 </a:t>
            </a:r>
            <a:r>
              <a:rPr lang="de-CH" sz="1050" dirty="0" err="1">
                <a:solidFill>
                  <a:srgbClr val="0070C0"/>
                </a:solidFill>
              </a:rPr>
              <a:t>jours</a:t>
            </a:r>
            <a:endParaRPr lang="de-CH" sz="1050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12847C-7A5D-48F2-98BF-DD78FAF73F61}"/>
              </a:ext>
            </a:extLst>
          </p:cNvPr>
          <p:cNvSpPr txBox="1"/>
          <p:nvPr/>
        </p:nvSpPr>
        <p:spPr>
          <a:xfrm>
            <a:off x="9749481" y="5954274"/>
            <a:ext cx="216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OP: Organisation </a:t>
            </a:r>
            <a:r>
              <a:rPr lang="de-CH" sz="1200" dirty="0" err="1"/>
              <a:t>partenaire</a:t>
            </a:r>
            <a:endParaRPr lang="de-CH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FD5265-27A7-4B7F-B681-A7F7DCE12591}"/>
              </a:ext>
            </a:extLst>
          </p:cNvPr>
          <p:cNvSpPr txBox="1"/>
          <p:nvPr/>
        </p:nvSpPr>
        <p:spPr>
          <a:xfrm rot="5400000">
            <a:off x="6785234" y="3821926"/>
            <a:ext cx="87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OP</a:t>
            </a:r>
            <a:endParaRPr lang="de-CH" sz="105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C9DA2C7-646D-4B8F-B2E0-2A07ABC2D28B}"/>
              </a:ext>
            </a:extLst>
          </p:cNvPr>
          <p:cNvSpPr txBox="1"/>
          <p:nvPr/>
        </p:nvSpPr>
        <p:spPr>
          <a:xfrm rot="5400000">
            <a:off x="6598978" y="4823880"/>
            <a:ext cx="126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OFSPO / </a:t>
            </a:r>
            <a:r>
              <a:rPr lang="de-CH" sz="1400" dirty="0"/>
              <a:t>OP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7E7E54A-9860-4F5B-8774-5DB8F9C38DA0}"/>
              </a:ext>
            </a:extLst>
          </p:cNvPr>
          <p:cNvSpPr txBox="1"/>
          <p:nvPr/>
        </p:nvSpPr>
        <p:spPr>
          <a:xfrm rot="5400000">
            <a:off x="6724649" y="5827316"/>
            <a:ext cx="1031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/>
              <a:t>OFSPO / OP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59A4733-6460-4B9C-8F65-9E0B99513CFC}"/>
              </a:ext>
            </a:extLst>
          </p:cNvPr>
          <p:cNvSpPr txBox="1"/>
          <p:nvPr/>
        </p:nvSpPr>
        <p:spPr>
          <a:xfrm rot="5400000">
            <a:off x="6785573" y="2137263"/>
            <a:ext cx="87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OP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59156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Structure de la formation </a:t>
            </a:r>
            <a:r>
              <a:rPr lang="fr-FR" noProof="0" dirty="0" err="1"/>
              <a:t>esa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08100" y="1641331"/>
            <a:ext cx="9837087" cy="4224209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Plan des cours </a:t>
            </a:r>
            <a:r>
              <a:rPr lang="fr-FR" b="1" dirty="0" err="1"/>
              <a:t>esa</a:t>
            </a:r>
            <a:r>
              <a:rPr lang="fr-FR" b="1" dirty="0"/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 </a:t>
            </a:r>
            <a:r>
              <a:rPr lang="fr-FR" dirty="0"/>
              <a:t>toutes les offres de formation continue </a:t>
            </a:r>
            <a:r>
              <a:rPr lang="fr-FR" dirty="0" err="1"/>
              <a:t>esa</a:t>
            </a:r>
            <a:r>
              <a:rPr lang="fr-FR" dirty="0"/>
              <a:t> pour les moniteurs/</a:t>
            </a:r>
            <a:r>
              <a:rPr lang="fr-FR" dirty="0" err="1"/>
              <a:t>mointrices</a:t>
            </a:r>
            <a:r>
              <a:rPr lang="fr-FR" dirty="0"/>
              <a:t> et les expert(e)s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La reconnaissance de moniteur et d'expert a une </a:t>
            </a:r>
            <a:r>
              <a:rPr lang="fr-FR" b="1" dirty="0"/>
              <a:t>validité de deux ans </a:t>
            </a:r>
            <a:r>
              <a:rPr lang="fr-FR" dirty="0"/>
              <a:t>(l'année de la formation ou de la formation continue plus deux années).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La participation à un </a:t>
            </a:r>
            <a:r>
              <a:rPr lang="fr-FR" b="1" dirty="0"/>
              <a:t>module de formation continue ou de perfectionnement </a:t>
            </a:r>
            <a:r>
              <a:rPr lang="fr-FR" dirty="0"/>
              <a:t>est obligatoire pour conserver une reconnaissance ou pour la renouveler.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E3DF1B-7601-48B1-94ED-66BD2CF89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3" y="252390"/>
            <a:ext cx="2145145" cy="7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8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Conception</a:t>
            </a:r>
            <a:r>
              <a:rPr lang="de-CH" dirty="0"/>
              <a:t> de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esa</a:t>
            </a:r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367D481-4023-402A-9261-3FB625409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9795" r="4702" b="9112"/>
          <a:stretch/>
        </p:blipFill>
        <p:spPr>
          <a:xfrm>
            <a:off x="1308099" y="1297827"/>
            <a:ext cx="10293965" cy="4971438"/>
          </a:xfrm>
        </p:spPr>
      </p:pic>
    </p:spTree>
    <p:extLst>
      <p:ext uri="{BB962C8B-B14F-4D97-AF65-F5344CB8AC3E}">
        <p14:creationId xmlns:p14="http://schemas.microsoft.com/office/powerpoint/2010/main" val="160333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F5C2D26-4717-42D7-9FBF-714FC5D4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Cours en ligne «Des activités esa de qualité – Encourager»</a:t>
            </a:r>
            <a:r>
              <a:rPr lang="de-CH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Conception</a:t>
            </a:r>
            <a:r>
              <a:rPr lang="de-CH" dirty="0"/>
              <a:t> de la </a:t>
            </a:r>
            <a:r>
              <a:rPr lang="de-CH" dirty="0" err="1"/>
              <a:t>formation</a:t>
            </a:r>
            <a:r>
              <a:rPr lang="de-CH" dirty="0"/>
              <a:t> 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Nouveautés</a:t>
            </a:r>
            <a:r>
              <a:rPr lang="de-CH" dirty="0"/>
              <a:t> J+S/esa 2024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Outil</a:t>
            </a:r>
            <a:r>
              <a:rPr lang="de-CH" dirty="0"/>
              <a:t> </a:t>
            </a:r>
            <a:r>
              <a:rPr lang="de-CH" dirty="0" err="1"/>
              <a:t>d’analyse</a:t>
            </a:r>
            <a:r>
              <a:rPr lang="de-CH" dirty="0"/>
              <a:t> du </a:t>
            </a:r>
            <a:r>
              <a:rPr lang="de-CH" dirty="0" err="1"/>
              <a:t>moniteur</a:t>
            </a:r>
            <a:r>
              <a:rPr lang="de-CH" dirty="0"/>
              <a:t> (auto-</a:t>
            </a:r>
            <a:r>
              <a:rPr lang="de-CH" dirty="0" err="1"/>
              <a:t>évaluation</a:t>
            </a:r>
            <a:r>
              <a:rPr lang="de-CH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Innover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Approfondissement</a:t>
            </a:r>
            <a:r>
              <a:rPr lang="de-CH" dirty="0"/>
              <a:t> </a:t>
            </a:r>
            <a:r>
              <a:rPr lang="de-CH" dirty="0" err="1"/>
              <a:t>individuel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3F98F7-C941-4FAA-8DF2-0D8FEBDE3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3923373"/>
            <a:ext cx="1260000" cy="12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35E18F-09F9-4A41-BFC9-DF2214810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00" y="997034"/>
            <a:ext cx="1260000" cy="12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66054F-7BF6-4C39-A795-7DD133CFF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1" y="1777340"/>
            <a:ext cx="1260000" cy="12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0A5095-1104-4448-B7C9-03C6A7C7E9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6" y="4886562"/>
            <a:ext cx="1260000" cy="12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30ED5E-B602-4044-AA1D-497EF0BD0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09" y="2799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5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Sport Suisse 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341438"/>
            <a:ext cx="3464102" cy="48958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39287" y="5815606"/>
            <a:ext cx="69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https://www.baspo.admin.ch/content/baspo-internet/fr/dokumentation/publikationen/sport-schweiz-2020/_jcr_content/contentPar/downloadlist/downloadItems/297_1591281389818.download/Bro_Sport_Schweiz_2020_f_WEB.pdf</a:t>
            </a:r>
          </a:p>
        </p:txBody>
      </p:sp>
    </p:spTree>
    <p:extLst>
      <p:ext uri="{BB962C8B-B14F-4D97-AF65-F5344CB8AC3E}">
        <p14:creationId xmlns:p14="http://schemas.microsoft.com/office/powerpoint/2010/main" val="8429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Activité sportive de la population résidante suisse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341438"/>
            <a:ext cx="5113766" cy="50081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63" y="1692874"/>
            <a:ext cx="49625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Activité sportive en fonction du sexe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4460"/>
          <a:stretch/>
        </p:blipFill>
        <p:spPr>
          <a:xfrm>
            <a:off x="1581672" y="1297826"/>
            <a:ext cx="9028655" cy="49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252390"/>
            <a:ext cx="10206565" cy="58905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1D285B-83FF-4DD4-9CB9-1E10D027C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46" y="2969217"/>
            <a:ext cx="259444" cy="159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15D6BF-E4C6-4288-BC70-C5E00E906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98" y="2748062"/>
            <a:ext cx="259444" cy="1591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6A5685-04A7-495D-8F1B-DE065D2C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56" y="3163808"/>
            <a:ext cx="259444" cy="1591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02E996-5CED-42D3-91E6-1A3EAC6A7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03" y="3393699"/>
            <a:ext cx="259444" cy="1591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65B63A-FD99-495C-80D8-511F7F7DE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76" y="3623591"/>
            <a:ext cx="259444" cy="1591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9F41F47-E32A-4B47-87CE-2AB6656B8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0" y="3818182"/>
            <a:ext cx="259444" cy="1591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6742F7D-C318-44BC-9B4B-8A2D06BC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03" y="5921947"/>
            <a:ext cx="259444" cy="1591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F71F0C-4DB8-4165-980C-13B567148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4" y="5260768"/>
            <a:ext cx="259444" cy="1591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16F76B-C1AC-4CB7-8161-1DD57288E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0" y="5700965"/>
            <a:ext cx="259444" cy="1591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D878AD-5CA0-4E11-8F2A-1F90D4798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03" y="4858504"/>
            <a:ext cx="259444" cy="15913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C190F06-7F4C-4109-A88C-182688746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38" y="4427298"/>
            <a:ext cx="259444" cy="15913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EC7B959-ACBC-497C-B9F6-A248936CB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84" y="4643312"/>
            <a:ext cx="259444" cy="1591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E9DC7A9-0971-4494-A984-5B902AFF8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84" y="4017298"/>
            <a:ext cx="259444" cy="1591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287DCCE-C95C-461B-9C45-3C4478C5E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76" y="4213933"/>
            <a:ext cx="259444" cy="1591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7B0A921-A262-43DB-A11D-A0F57C3D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28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Pyramide des âges de la population suisse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018B64-1F99-4C72-B9EF-BAECEA5B0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/>
          <a:stretch/>
        </p:blipFill>
        <p:spPr>
          <a:xfrm>
            <a:off x="1308100" y="1329178"/>
            <a:ext cx="6327139" cy="50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Loi du 17 juin 2011 sur l’encouragement du sport (</a:t>
            </a:r>
            <a:r>
              <a:rPr lang="fr-CH" dirty="0" err="1"/>
              <a:t>LESp</a:t>
            </a:r>
            <a:r>
              <a:rPr lang="fr-CH" dirty="0"/>
              <a:t>)</a:t>
            </a:r>
          </a:p>
          <a:p>
            <a:r>
              <a:rPr lang="fr-CH" b="1" dirty="0"/>
              <a:t>	</a:t>
            </a:r>
          </a:p>
          <a:p>
            <a:r>
              <a:rPr lang="fr-CH" b="1" dirty="0"/>
              <a:t>Art. 1 Buts</a:t>
            </a:r>
            <a:endParaRPr lang="fr-CH" dirty="0"/>
          </a:p>
          <a:p>
            <a:pPr marL="896938" indent="-514350">
              <a:buAutoNum type="alphaLcPeriod"/>
            </a:pPr>
            <a:r>
              <a:rPr lang="fr-CH" dirty="0"/>
              <a:t>Augmenter l’activité physique et sportive </a:t>
            </a:r>
            <a:r>
              <a:rPr lang="fr-CH" b="1" dirty="0"/>
              <a:t>à tout âge</a:t>
            </a:r>
            <a:r>
              <a:rPr lang="fr-CH" dirty="0"/>
              <a:t>;</a:t>
            </a:r>
          </a:p>
          <a:p>
            <a:pPr marL="896938" indent="-514350">
              <a:buAutoNum type="alphaLcPeriod"/>
            </a:pPr>
            <a:r>
              <a:rPr lang="fr-CH" dirty="0"/>
              <a:t>Valoriser la place du sport et de l’activité physique dans l’éducation et la formation;</a:t>
            </a:r>
          </a:p>
          <a:p>
            <a:pPr marL="896938" indent="-514350">
              <a:buAutoNum type="alphaLcPeriod"/>
            </a:pPr>
            <a:r>
              <a:rPr lang="fr-CH" dirty="0"/>
              <a:t>…</a:t>
            </a:r>
          </a:p>
          <a:p>
            <a:pPr marL="896938" indent="-514350">
              <a:buAutoNum type="alphaLcPeriod"/>
            </a:pPr>
            <a:r>
              <a:rPr lang="fr-CH" dirty="0"/>
              <a:t>…</a:t>
            </a:r>
          </a:p>
          <a:p>
            <a:pPr marL="896938" indent="-514350">
              <a:buAutoNum type="alphaLcPeriod"/>
            </a:pPr>
            <a:r>
              <a:rPr lang="fr-CH" dirty="0"/>
              <a:t>…</a:t>
            </a:r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Pertinence du sport des adultes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137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Pertinence du sport des adultes</a:t>
            </a:r>
            <a:endParaRPr lang="de-CH" dirty="0">
              <a:solidFill>
                <a:schemeClr val="bg2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2D5820C-5177-4028-945C-B3CC2E9DF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32" y="2759989"/>
            <a:ext cx="482343" cy="491990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F93E815-56BE-4AF6-ACD6-05D071D4ED51}"/>
              </a:ext>
            </a:extLst>
          </p:cNvPr>
          <p:cNvGrpSpPr/>
          <p:nvPr/>
        </p:nvGrpSpPr>
        <p:grpSpPr>
          <a:xfrm>
            <a:off x="1308100" y="1747400"/>
            <a:ext cx="9750141" cy="2663376"/>
            <a:chOff x="1133759" y="2368295"/>
            <a:chExt cx="9750141" cy="2663376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154F0A84-1955-4246-8ABF-E751453DAC49}"/>
                </a:ext>
              </a:extLst>
            </p:cNvPr>
            <p:cNvGrpSpPr/>
            <p:nvPr/>
          </p:nvGrpSpPr>
          <p:grpSpPr>
            <a:xfrm>
              <a:off x="1133759" y="2368295"/>
              <a:ext cx="9750141" cy="2663376"/>
              <a:chOff x="1221589" y="1249294"/>
              <a:chExt cx="7051325" cy="1622169"/>
            </a:xfrm>
          </p:grpSpPr>
          <p:sp>
            <p:nvSpPr>
              <p:cNvPr id="47" name="AutoShape 2">
                <a:extLst>
                  <a:ext uri="{FF2B5EF4-FFF2-40B4-BE49-F238E27FC236}">
                    <a16:creationId xmlns:a16="http://schemas.microsoft.com/office/drawing/2014/main" id="{9A25267D-9C57-463E-8BCF-AE8B6924D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117" y="1520825"/>
                <a:ext cx="1468888" cy="900113"/>
              </a:xfrm>
              <a:prstGeom prst="chevron">
                <a:avLst>
                  <a:gd name="adj" fmla="val 47797"/>
                </a:avLst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 b="0" dirty="0"/>
              </a:p>
            </p:txBody>
          </p:sp>
          <p:sp>
            <p:nvSpPr>
              <p:cNvPr id="48" name="AutoShape 4">
                <a:extLst>
                  <a:ext uri="{FF2B5EF4-FFF2-40B4-BE49-F238E27FC236}">
                    <a16:creationId xmlns:a16="http://schemas.microsoft.com/office/drawing/2014/main" id="{F187136F-0AEA-4014-B6D5-A42C3AB88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185" y="1520825"/>
                <a:ext cx="1655762" cy="909638"/>
              </a:xfrm>
              <a:prstGeom prst="chevron">
                <a:avLst>
                  <a:gd name="adj" fmla="val 45506"/>
                </a:avLst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de-DE" sz="5300" b="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49" name="AutoShape 6">
                <a:extLst>
                  <a:ext uri="{FF2B5EF4-FFF2-40B4-BE49-F238E27FC236}">
                    <a16:creationId xmlns:a16="http://schemas.microsoft.com/office/drawing/2014/main" id="{36157782-A975-4E45-8B91-82733E0F3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7262" y="1520825"/>
                <a:ext cx="4395652" cy="900113"/>
              </a:xfrm>
              <a:prstGeom prst="chevron">
                <a:avLst>
                  <a:gd name="adj" fmla="val 41550"/>
                </a:avLst>
              </a:prstGeom>
              <a:solidFill>
                <a:srgbClr val="FFC000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de-DE" sz="2400" b="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09494BC5-4B10-4999-9862-DFC22D4C7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0304" y="2481306"/>
                <a:ext cx="3419475" cy="224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de-CH" altLang="de-DE" sz="1800" dirty="0"/>
                  <a:t>Sport des adultes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07B0E2E6-49FF-4767-8F8C-8CF4C047B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1134" y="1249294"/>
                <a:ext cx="2889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5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A064ABDC-61A4-4B18-8E2A-7F76FED1BA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670" y="1249294"/>
                <a:ext cx="5460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10  </a:t>
                </a:r>
              </a:p>
            </p:txBody>
          </p:sp>
          <p:sp>
            <p:nvSpPr>
              <p:cNvPr id="53" name="Text Box 10">
                <a:extLst>
                  <a:ext uri="{FF2B5EF4-FFF2-40B4-BE49-F238E27FC236}">
                    <a16:creationId xmlns:a16="http://schemas.microsoft.com/office/drawing/2014/main" id="{9931D1F6-61FB-446E-876C-73BC0B516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3621" y="1254255"/>
                <a:ext cx="451442" cy="206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20</a:t>
                </a:r>
              </a:p>
            </p:txBody>
          </p:sp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AA158578-DB10-4EE6-A055-9F9E277D8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6407" y="1249294"/>
                <a:ext cx="7921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60</a:t>
                </a:r>
              </a:p>
            </p:txBody>
          </p:sp>
          <p:sp>
            <p:nvSpPr>
              <p:cNvPr id="55" name="Text Box 12">
                <a:extLst>
                  <a:ext uri="{FF2B5EF4-FFF2-40B4-BE49-F238E27FC236}">
                    <a16:creationId xmlns:a16="http://schemas.microsoft.com/office/drawing/2014/main" id="{77EFAAE0-DCC0-4B89-9B1F-361237AB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984" y="1249294"/>
                <a:ext cx="79216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40</a:t>
                </a:r>
              </a:p>
            </p:txBody>
          </p:sp>
          <p:sp>
            <p:nvSpPr>
              <p:cNvPr id="56" name="Text Box 3">
                <a:extLst>
                  <a:ext uri="{FF2B5EF4-FFF2-40B4-BE49-F238E27FC236}">
                    <a16:creationId xmlns:a16="http://schemas.microsoft.com/office/drawing/2014/main" id="{997855D0-F700-42A0-A931-6BACD1F52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589" y="2477805"/>
                <a:ext cx="1141667" cy="39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de-CH" altLang="de-DE" sz="1800" dirty="0"/>
                  <a:t>Sport des </a:t>
                </a:r>
                <a:r>
                  <a:rPr lang="de-CH" altLang="de-DE" sz="1800" dirty="0" err="1"/>
                  <a:t>enfants</a:t>
                </a:r>
                <a:endParaRPr lang="de-CH" altLang="de-DE" sz="1800" dirty="0"/>
              </a:p>
            </p:txBody>
          </p:sp>
          <p:sp>
            <p:nvSpPr>
              <p:cNvPr id="57" name="Text Box 5">
                <a:extLst>
                  <a:ext uri="{FF2B5EF4-FFF2-40B4-BE49-F238E27FC236}">
                    <a16:creationId xmlns:a16="http://schemas.microsoft.com/office/drawing/2014/main" id="{AEE03E1C-295C-4734-84F7-F0B04C75A4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7252" y="2477805"/>
                <a:ext cx="1274964" cy="3936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CH" altLang="de-DE" sz="1800" dirty="0"/>
                  <a:t>Sport des </a:t>
                </a:r>
                <a:r>
                  <a:rPr lang="de-CH" altLang="de-DE" sz="1800" dirty="0" err="1"/>
                  <a:t>jeunes</a:t>
                </a:r>
                <a:endParaRPr lang="de-CH" altLang="de-DE" sz="1800" dirty="0"/>
              </a:p>
            </p:txBody>
          </p:sp>
        </p:grp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7A905F4-6687-4403-9E4F-04337916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032" y="3350806"/>
              <a:ext cx="482343" cy="491990"/>
            </a:xfrm>
            <a:prstGeom prst="rect">
              <a:avLst/>
            </a:prstGeom>
          </p:spPr>
        </p:pic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FBCED4C-9B4D-46D2-AB41-B0D925BE6AA8}"/>
                </a:ext>
              </a:extLst>
            </p:cNvPr>
            <p:cNvGrpSpPr/>
            <p:nvPr/>
          </p:nvGrpSpPr>
          <p:grpSpPr>
            <a:xfrm>
              <a:off x="3918912" y="2376441"/>
              <a:ext cx="6748559" cy="1832756"/>
              <a:chOff x="3918912" y="2376441"/>
              <a:chExt cx="6748559" cy="1832756"/>
            </a:xfrm>
          </p:grpSpPr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82295950-2066-48EE-87F5-F7BD5A755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9388" y="2376441"/>
                <a:ext cx="5780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CH" altLang="de-DE" sz="1600" dirty="0"/>
                  <a:t>80+</a:t>
                </a:r>
              </a:p>
            </p:txBody>
          </p:sp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98278633-0CE6-45D1-AD65-76296129A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912" y="3350806"/>
                <a:ext cx="482343" cy="49199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A432BFD0-CB9C-465C-9D49-38480878A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6401" y="2896885"/>
                <a:ext cx="2139466" cy="1312312"/>
              </a:xfrm>
              <a:prstGeom prst="rect">
                <a:avLst/>
              </a:prstGeom>
            </p:spPr>
          </p:pic>
        </p:grpSp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C86ECB1D-1E2B-4E6B-9CAB-7F196BC68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28" y="4822422"/>
            <a:ext cx="1092969" cy="1092969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3703946-FA40-4AB4-A15B-21539ACDC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2" y="4699457"/>
            <a:ext cx="1211654" cy="13388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394080E4-F05B-4A98-B9AD-1809A3E4D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7177" y="4699456"/>
            <a:ext cx="898549" cy="13388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F58A5532-A54D-4CEC-A343-DBA4732F13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4172" y="4585291"/>
            <a:ext cx="969495" cy="13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8631"/>
      </p:ext>
    </p:extLst>
  </p:cSld>
  <p:clrMapOvr>
    <a:masterClrMapping/>
  </p:clrMapOvr>
</p:sld>
</file>

<file path=ppt/theme/theme1.xml><?xml version="1.0" encoding="utf-8"?>
<a:theme xmlns:a="http://schemas.openxmlformats.org/drawingml/2006/main" name="BASPO_Basis_d_16:9">
  <a:themeElements>
    <a:clrScheme name="Masterfolien fr VBS mit Beispiel_April-06 BAS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d_Vorlage" id="{EC5ED369-4E3C-4813-8CEF-1C7B59003A8E}" vid="{30D6BC69-1D95-4F0E-ABEB-7CC63A3B8925}"/>
    </a:ext>
  </a:extLst>
</a:theme>
</file>

<file path=ppt/theme/theme2.xml><?xml version="1.0" encoding="utf-8"?>
<a:theme xmlns:a="http://schemas.openxmlformats.org/drawingml/2006/main" name="1_BASPO_Basis_d_16:9">
  <a:themeElements>
    <a:clrScheme name="BASPO Tim neu">
      <a:dk1>
        <a:sysClr val="windowText" lastClr="000000"/>
      </a:dk1>
      <a:lt1>
        <a:sysClr val="window" lastClr="FFFFFF"/>
      </a:lt1>
      <a:dk2>
        <a:srgbClr val="333333"/>
      </a:dk2>
      <a:lt2>
        <a:srgbClr val="E6E6E6"/>
      </a:lt2>
      <a:accent1>
        <a:srgbClr val="DD5B19"/>
      </a:accent1>
      <a:accent2>
        <a:srgbClr val="12768D"/>
      </a:accent2>
      <a:accent3>
        <a:srgbClr val="54AFAF"/>
      </a:accent3>
      <a:accent4>
        <a:srgbClr val="77933C"/>
      </a:accent4>
      <a:accent5>
        <a:srgbClr val="C54219"/>
      </a:accent5>
      <a:accent6>
        <a:srgbClr val="214F5A"/>
      </a:accent6>
      <a:hlink>
        <a:srgbClr val="0000FF"/>
      </a:hlink>
      <a:folHlink>
        <a:srgbClr val="80008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d_Vorlage" id="{EC5ED369-4E3C-4813-8CEF-1C7B59003A8E}" vid="{30D6BC69-1D95-4F0E-ABEB-7CC63A3B8925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16_9_BASPO_J+S_d_Vorlage</Template>
  <TotalTime>0</TotalTime>
  <Words>2082</Words>
  <Application>Microsoft Office PowerPoint</Application>
  <PresentationFormat>Breitbild</PresentationFormat>
  <Paragraphs>331</Paragraphs>
  <Slides>26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Frutiger Neue</vt:lpstr>
      <vt:lpstr>Symbol</vt:lpstr>
      <vt:lpstr>Times</vt:lpstr>
      <vt:lpstr>BASPO_Basis_d_16:9</vt:lpstr>
      <vt:lpstr>1_BASPO_Basis_d_16:9</vt:lpstr>
      <vt:lpstr>PowerPoint-Präsentation</vt:lpstr>
      <vt:lpstr>Buts</vt:lpstr>
      <vt:lpstr>Sport Suisse 2020</vt:lpstr>
      <vt:lpstr>Activité sportive de la population résidante suisse</vt:lpstr>
      <vt:lpstr>Activité sportive en fonction du sexe</vt:lpstr>
      <vt:lpstr>PowerPoint-Präsentation</vt:lpstr>
      <vt:lpstr>Pyramide des âges de la population suisse</vt:lpstr>
      <vt:lpstr>Pertinence du sport des adultes</vt:lpstr>
      <vt:lpstr>Pertinence du sport des adultes</vt:lpstr>
      <vt:lpstr>Les groupes cibles dans le sport des adultes</vt:lpstr>
      <vt:lpstr>Développement du Sport des adultes Suisse esa</vt:lpstr>
      <vt:lpstr>Logique de l’encouragement esa </vt:lpstr>
      <vt:lpstr>Partenaires esa actuels (état 2022)</vt:lpstr>
      <vt:lpstr>Partenaires esa actuels (état 2022)</vt:lpstr>
      <vt:lpstr>Organisations partenaires actuelles (chiffres 2024)</vt:lpstr>
      <vt:lpstr>Partenaires actuels (chiffres 2022)</vt:lpstr>
      <vt:lpstr>Quels sont les partenaires les plus actifs? (état  2022)</vt:lpstr>
      <vt:lpstr>Disciplines esa  (chiffres 2023)</vt:lpstr>
      <vt:lpstr>Statistique: Total des cours et modules esa </vt:lpstr>
      <vt:lpstr>Participants aux cours/modules esa (moniteur/trices et expert/es)</vt:lpstr>
      <vt:lpstr>Reconnaissances de moniteurs esa et d‘experts esa</vt:lpstr>
      <vt:lpstr>Pourcentage de femmes et d’hommes aux cours esa</vt:lpstr>
      <vt:lpstr>Structure de la formation esa</vt:lpstr>
      <vt:lpstr>Structure de la formation esa</vt:lpstr>
      <vt:lpstr>Conception de la formation esa</vt:lpstr>
      <vt:lpstr>Approfondissement individuel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 Pierre-André BASPO</dc:creator>
  <cp:lastModifiedBy>Wettstein Cornelia BASPO</cp:lastModifiedBy>
  <cp:revision>504</cp:revision>
  <cp:lastPrinted>2024-03-14T05:44:12Z</cp:lastPrinted>
  <dcterms:created xsi:type="dcterms:W3CDTF">2020-04-06T05:14:50Z</dcterms:created>
  <dcterms:modified xsi:type="dcterms:W3CDTF">2024-04-29T07:49:03Z</dcterms:modified>
</cp:coreProperties>
</file>