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5"/>
  </p:notesMasterIdLst>
  <p:handoutMasterIdLst>
    <p:handoutMasterId r:id="rId26"/>
  </p:handoutMasterIdLst>
  <p:sldIdLst>
    <p:sldId id="262" r:id="rId5"/>
    <p:sldId id="307" r:id="rId6"/>
    <p:sldId id="264" r:id="rId7"/>
    <p:sldId id="290" r:id="rId8"/>
    <p:sldId id="317" r:id="rId9"/>
    <p:sldId id="322" r:id="rId10"/>
    <p:sldId id="299" r:id="rId11"/>
    <p:sldId id="289" r:id="rId12"/>
    <p:sldId id="318" r:id="rId13"/>
    <p:sldId id="291" r:id="rId14"/>
    <p:sldId id="300" r:id="rId15"/>
    <p:sldId id="297" r:id="rId16"/>
    <p:sldId id="292" r:id="rId17"/>
    <p:sldId id="321" r:id="rId18"/>
    <p:sldId id="302" r:id="rId19"/>
    <p:sldId id="323" r:id="rId20"/>
    <p:sldId id="278" r:id="rId21"/>
    <p:sldId id="308" r:id="rId22"/>
    <p:sldId id="319" r:id="rId23"/>
    <p:sldId id="277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nninger Barbara" initials="PB" lastIdx="2" clrIdx="0">
    <p:extLst>
      <p:ext uri="{19B8F6BF-5375-455C-9EA6-DF929625EA0E}">
        <p15:presenceInfo xmlns:p15="http://schemas.microsoft.com/office/powerpoint/2012/main" userId="S::b.pfenninger@bfu.ch::6281cde7-9d1e-409e-8798-499a6accf8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57356-08F3-42C5-BCDB-9F3CF836BC7C}" v="3" dt="2021-03-23T13:34:20.162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23" autoAdjust="0"/>
  </p:normalViewPr>
  <p:slideViewPr>
    <p:cSldViewPr snapToGrid="0">
      <p:cViewPr varScale="1">
        <p:scale>
          <a:sx n="52" d="100"/>
          <a:sy n="52" d="100"/>
        </p:scale>
        <p:origin x="3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-1157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Didaktischer Hinweis:</a:t>
            </a:r>
          </a:p>
          <a:p>
            <a:r>
              <a:rPr lang="de-CH" dirty="0"/>
              <a:t>Beispiel aus der eigenen Fachdisziplin analog des Beispiels auf Seite 10 (Strategie 1-3) und Seite 11 (Beispiel Wandern) erläutern.</a:t>
            </a:r>
          </a:p>
          <a:p>
            <a:endParaRPr lang="de-CH" dirty="0"/>
          </a:p>
          <a:p>
            <a:pPr>
              <a:buClr>
                <a:schemeClr val="accent2"/>
              </a:buClr>
            </a:pPr>
            <a:r>
              <a:rPr lang="de-CH" dirty="0"/>
              <a:t>Je nach Fachdisziplin sind mögliche Präventionsmassnahmen auf unterschiedlichen Ebenen angesiedelt:</a:t>
            </a:r>
          </a:p>
          <a:p>
            <a:pPr marL="614389" lvl="1" indent="-342900">
              <a:buFont typeface="Arial" panose="020B0604020202020204" pitchFamily="34" charset="0"/>
              <a:buChar char="•"/>
            </a:pPr>
            <a:r>
              <a:rPr lang="de-CH" dirty="0"/>
              <a:t>z.B. gibt es beim Skifahren die FIS-Regeln</a:t>
            </a:r>
            <a:br>
              <a:rPr lang="de-CH" dirty="0"/>
            </a:b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CH" dirty="0">
                <a:solidFill>
                  <a:schemeClr val="tx2"/>
                </a:solidFill>
              </a:rPr>
              <a:t>Ebene Gesetze, Richtlinien, Weisungen</a:t>
            </a:r>
          </a:p>
          <a:p>
            <a:pPr marL="614389" lvl="1" indent="-342900">
              <a:buFont typeface="Arial" panose="020B0604020202020204" pitchFamily="34" charset="0"/>
              <a:buChar char="•"/>
            </a:pPr>
            <a:r>
              <a:rPr lang="de-CH" dirty="0"/>
              <a:t>z.B. beim </a:t>
            </a:r>
            <a:r>
              <a:rPr lang="de-CH" dirty="0" err="1"/>
              <a:t>Fitgym</a:t>
            </a:r>
            <a:r>
              <a:rPr lang="de-CH" dirty="0"/>
              <a:t> 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CH" dirty="0">
                <a:solidFill>
                  <a:schemeClr val="tx2"/>
                </a:solidFill>
              </a:rPr>
              <a:t>liegen die Massnahmen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>
                <a:solidFill>
                  <a:schemeClr val="tx2"/>
                </a:solidFill>
              </a:rPr>
              <a:t>v.a. auf der Ebene der körperlichen und sporttechnischen Voraussetzungen und der angepassten Lernarrangements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1601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Arbeitsinstrument auf S. 15 ausfüllen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1727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Arbeitsinstrument auf S. 16 ausfüllen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Grössere, längerfristige Anpassungen planen (z.B. Wartung einer Aussenanlage).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4212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2988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9557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Bereits ab dem ca. dem 30. Altersjahr nimmt Kraft und Gleichgewicht ab. Im höheren Alter führen diese Defizite zu vielen ‘eigentlich verhinderbaren’ Stürzen.</a:t>
            </a:r>
          </a:p>
          <a:p>
            <a:endParaRPr lang="de-CH" dirty="0"/>
          </a:p>
          <a:p>
            <a:r>
              <a:rPr lang="de-CH" dirty="0">
                <a:sym typeface="Wingdings" panose="05000000000000000000" pitchFamily="2" charset="2"/>
              </a:rPr>
              <a:t> Das gezielte Training von Gleichgewicht und Kraft ist Kernpunkt der Sturzprävention und sollte im Erwachsenenalter möglichst früh integriert werden.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9824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Das Kurslabel sichergehen.ch berechtigt zum Aufschalten von Kursen auf der Plattform von www.sichergehen.ch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4224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Hinweis an die Experten: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Bei Fragen steht euch Barbara Pfenninger,</a:t>
            </a:r>
            <a:r>
              <a:rPr lang="de-CH" baseline="0" dirty="0"/>
              <a:t> b.pfenninger@bfu.ch, zur Verfügung.</a:t>
            </a:r>
            <a:endParaRPr lang="de-CH" dirty="0"/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846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BFU</a:t>
            </a:r>
            <a:r>
              <a:rPr lang="de-CH" baseline="0" dirty="0"/>
              <a:t> (2020): Unfallprävention im Erwachsenensport. BFU: Bern. S.13</a:t>
            </a:r>
            <a:endParaRPr lang="de-CH" dirty="0"/>
          </a:p>
          <a:p>
            <a:r>
              <a:rPr lang="de-CH" dirty="0"/>
              <a:t>Didaktische Hinweise: Diskussion</a:t>
            </a:r>
            <a:r>
              <a:rPr lang="de-CH" baseline="0" dirty="0"/>
              <a:t> zum Zitat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008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Unfallprävention wird immer mitgedacht und mitbedacht! Sie gehört zu allen Phasen des Unterrichts mit dazu.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Vorgehen:</a:t>
            </a:r>
          </a:p>
          <a:p>
            <a:pPr marL="614389" lvl="1" indent="-342900">
              <a:buFont typeface="Arial" panose="020B0604020202020204" pitchFamily="34" charset="0"/>
              <a:buChar char="•"/>
            </a:pPr>
            <a:r>
              <a:rPr lang="de-CH" dirty="0"/>
              <a:t>Generelle Unfallanalyse für eigene Sportart/Fachdisziplin/Bewegungsform</a:t>
            </a:r>
            <a:br>
              <a:rPr lang="de-CH" dirty="0"/>
            </a:br>
            <a:r>
              <a:rPr lang="de-CH" dirty="0">
                <a:solidFill>
                  <a:schemeClr val="tx2"/>
                </a:solidFill>
              </a:rPr>
              <a:t>z.B. für schwere und häufige Verletzungen beim Wandern</a:t>
            </a:r>
          </a:p>
          <a:p>
            <a:pPr marL="614389" lvl="1" indent="-342900">
              <a:buFont typeface="Arial" panose="020B0604020202020204" pitchFamily="34" charset="0"/>
              <a:buChar char="•"/>
            </a:pPr>
            <a:r>
              <a:rPr lang="de-CH" dirty="0"/>
              <a:t>Unfallanalyse für spezifische Aktivität oder Lektion</a:t>
            </a:r>
            <a:br>
              <a:rPr lang="de-CH" dirty="0"/>
            </a:br>
            <a:r>
              <a:rPr lang="de-CH" dirty="0">
                <a:solidFill>
                  <a:schemeClr val="tx2"/>
                </a:solidFill>
              </a:rPr>
              <a:t>z.B. für einen </a:t>
            </a:r>
            <a:r>
              <a:rPr lang="de-CH" dirty="0" err="1">
                <a:solidFill>
                  <a:schemeClr val="tx2"/>
                </a:solidFill>
              </a:rPr>
              <a:t>Schlittelausflug</a:t>
            </a:r>
            <a:r>
              <a:rPr lang="de-CH" dirty="0">
                <a:solidFill>
                  <a:schemeClr val="tx2"/>
                </a:solidFill>
              </a:rPr>
              <a:t> des Vereins</a:t>
            </a:r>
          </a:p>
          <a:p>
            <a:pPr marL="614389" lvl="1" indent="-342900">
              <a:buFont typeface="Arial" panose="020B0604020202020204" pitchFamily="34" charset="0"/>
              <a:buChar char="•"/>
            </a:pPr>
            <a:r>
              <a:rPr lang="de-CH" dirty="0"/>
              <a:t>Unfallanalyse für einzelne Elemente der Aktivität oder Lektion</a:t>
            </a:r>
            <a:br>
              <a:rPr lang="de-CH" dirty="0"/>
            </a:br>
            <a:r>
              <a:rPr lang="de-CH" dirty="0">
                <a:solidFill>
                  <a:schemeClr val="tx2"/>
                </a:solidFill>
              </a:rPr>
              <a:t>z.B. für Gleichgewichtsübungen auf instabiler Unterlage mit älteren Erwachsenen</a:t>
            </a:r>
          </a:p>
          <a:p>
            <a:pPr marL="228600" indent="-228600">
              <a:buAutoNum type="alphaLcParenR"/>
            </a:pPr>
            <a:endParaRPr lang="de-CH" dirty="0"/>
          </a:p>
          <a:p>
            <a:pPr marL="228600" indent="-228600">
              <a:buAutoNum type="alphaLcParenR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985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BFU</a:t>
            </a:r>
            <a:r>
              <a:rPr lang="de-CH" baseline="0" dirty="0"/>
              <a:t> (2020): Unfallprävention im Erwachsenensport. BFU: Bern. S</a:t>
            </a:r>
            <a:r>
              <a:rPr lang="de-CH" baseline="0" dirty="0" smtClean="0"/>
              <a:t>. 4</a:t>
            </a:r>
            <a:endParaRPr lang="de-CH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Es geht darum,</a:t>
            </a:r>
            <a:r>
              <a:rPr lang="de-CH" baseline="0" dirty="0"/>
              <a:t> </a:t>
            </a:r>
            <a:r>
              <a:rPr lang="de-CH" dirty="0"/>
              <a:t>schweren Verletzungen bzw. Todesfälle zu verhindern</a:t>
            </a:r>
            <a:r>
              <a:rPr lang="de-CH" baseline="0" dirty="0"/>
              <a:t> und den Sport/Bewegung so sicher wie möglich zu gestalten.</a:t>
            </a:r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r>
              <a:rPr lang="de-CH" dirty="0"/>
              <a:t>Didaktische Hinweise: </a:t>
            </a:r>
          </a:p>
          <a:p>
            <a:pPr marL="171450" indent="-171450">
              <a:buFontTx/>
              <a:buChar char="-"/>
            </a:pPr>
            <a:r>
              <a:rPr lang="de-CH" dirty="0"/>
              <a:t>Was ist das schlimmste, was passieren könnte in deiner Fachdisziplin?</a:t>
            </a:r>
          </a:p>
          <a:p>
            <a:pPr marL="171450" indent="-171450">
              <a:buFontTx/>
              <a:buChar char="-"/>
            </a:pPr>
            <a:r>
              <a:rPr lang="de-CH" dirty="0"/>
              <a:t>Was sind die häufigsten Fehlbelastungen und wie können sie verhindert werden?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665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Mögliche Diskussion mit TN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468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Theorie S. 6/7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Unfallanalyse inkl. Zahlen bereits im Voraus von der Expertin/vom Experten zu erstellen.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Die Teilnehmenden füllen aus, schauen, was sie bereits wissen – Abgleich mit den Fakten.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94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Expertin/Experte</a:t>
            </a:r>
            <a:r>
              <a:rPr lang="de-CH" baseline="0" dirty="0"/>
              <a:t> erklärt, welche verhältnisbezogenen und welche verhaltensbezogenen Risiken in der eigenen Fachdisziplin vorhanden sind.</a:t>
            </a:r>
          </a:p>
          <a:p>
            <a:r>
              <a:rPr lang="de-CH" baseline="0" dirty="0"/>
              <a:t>Beachte: Verhältnisprävention (z.B. Velohelm-Pflicht) ist meistens leichter umsetzbar als Verhaltensprävention. </a:t>
            </a: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575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Didaktischer Hinweis:</a:t>
            </a:r>
          </a:p>
          <a:p>
            <a:r>
              <a:rPr lang="de-CH" dirty="0"/>
              <a:t>Beispiele für verhaltens- und verhältnisbezogene Risikofaktoren im Plenum sammeln.</a:t>
            </a:r>
          </a:p>
          <a:p>
            <a:r>
              <a:rPr lang="de-CH" dirty="0"/>
              <a:t>Wo hat man als Leiterin/Leiter mehr Einfluss?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1630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BFU</a:t>
            </a:r>
            <a:r>
              <a:rPr lang="de-CH" baseline="0" dirty="0"/>
              <a:t> (2020): Unfallprävention im Erwachsenensport. BFU: Bern. S. 8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588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März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März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März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März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März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März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März 21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März 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Untertitel, Datum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info@bfu.ch bfu.ch</a:t>
            </a:r>
            <a:endParaRPr lang="de-CH" sz="1000" spc="19" baseline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Keyword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März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März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März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</a:t>
            </a:r>
            <a:br>
              <a:rPr lang="de-DE"/>
            </a:br>
            <a:r>
              <a:rPr lang="de-DE"/>
              <a:t>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März 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 der Präsentation - </a:t>
            </a:r>
            <a:r>
              <a:rPr lang="de-DE" err="1"/>
              <a:t>Fusszeile</a:t>
            </a:r>
            <a:r>
              <a:rPr lang="de-DE"/>
              <a:t> (einfügen über «Einfügen &gt; Kopf- und </a:t>
            </a:r>
            <a:r>
              <a:rPr lang="de-DE" err="1"/>
              <a:t>Fusszeile</a:t>
            </a:r>
            <a:r>
              <a:rPr lang="de-DE"/>
              <a:t>»)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bfu.ch/de/sport-bewegung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708920"/>
            <a:ext cx="9288512" cy="1543314"/>
          </a:xfrm>
        </p:spPr>
        <p:txBody>
          <a:bodyPr/>
          <a:lstStyle/>
          <a:p>
            <a:r>
              <a:rPr lang="de-CH" dirty="0"/>
              <a:t>«Unfallprävention im Erwachsenensport»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2021, verfasst von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Barbara Pfenninger (BFU), Cornelia Wettstein (esa)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A2744C-89A5-3848-97F0-F3EF2745B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252" y="304180"/>
            <a:ext cx="2631159" cy="11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r>
              <a:rPr lang="de-CH" dirty="0"/>
              <a:t>2	Warum kann es passieren?		S. 8/9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354013" lvl="1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de-CH" dirty="0"/>
              <a:t>Analyse der verhältnisbezogenen Risiken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de-CH" dirty="0"/>
              <a:t>Analyse der verhaltensbezogenen Risiken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de-CH" dirty="0"/>
              <a:t>Risikofaktoren definieren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10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de-CH"/>
              <a:t>Risikoanalyse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378A322-518F-4981-A404-9C97B394BE6D}"/>
              </a:ext>
            </a:extLst>
          </p:cNvPr>
          <p:cNvGrpSpPr/>
          <p:nvPr/>
        </p:nvGrpSpPr>
        <p:grpSpPr>
          <a:xfrm>
            <a:off x="6239967" y="1511855"/>
            <a:ext cx="5472610" cy="4750053"/>
            <a:chOff x="6239967" y="1511855"/>
            <a:chExt cx="5472610" cy="4750053"/>
          </a:xfrm>
        </p:grpSpPr>
        <p:pic>
          <p:nvPicPr>
            <p:cNvPr id="8" name="Inhaltsplatzhalter 6">
              <a:extLst>
                <a:ext uri="{FF2B5EF4-FFF2-40B4-BE49-F238E27FC236}">
                  <a16:creationId xmlns:a16="http://schemas.microsoft.com/office/drawing/2014/main" id="{9A2BCC71-B7B2-4278-8273-0F672F082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6239967" y="1511855"/>
              <a:ext cx="5472610" cy="4638036"/>
            </a:xfrm>
            <a:prstGeom prst="rect">
              <a:avLst/>
            </a:prstGeom>
            <a:noFill/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EC111DD3-ADAD-4B53-99A0-5AECEF20E7CF}"/>
                </a:ext>
              </a:extLst>
            </p:cNvPr>
            <p:cNvSpPr/>
            <p:nvPr/>
          </p:nvSpPr>
          <p:spPr>
            <a:xfrm>
              <a:off x="9840368" y="4430382"/>
              <a:ext cx="1872208" cy="1831526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1FA2744C-89A5-3848-97F0-F3EF2745B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8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B2369ED-61EF-455F-89E3-4D3D0FFE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r>
              <a:rPr lang="en-US" dirty="0"/>
              <a:t>Action 2 – </a:t>
            </a:r>
            <a:r>
              <a:rPr lang="en-US" dirty="0" err="1"/>
              <a:t>Seite</a:t>
            </a:r>
            <a:r>
              <a:rPr lang="en-US" dirty="0"/>
              <a:t> 14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9242EE3-6D8D-4BD6-9296-EC4E0CB89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/>
          <a:p>
            <a:r>
              <a:rPr lang="de-CH" b="1" dirty="0">
                <a:solidFill>
                  <a:schemeClr val="accent2"/>
                </a:solidFill>
              </a:rPr>
              <a:t>Verhalten</a:t>
            </a:r>
          </a:p>
          <a:p>
            <a:r>
              <a:rPr lang="de-CH" dirty="0"/>
              <a:t>z.B. mangelhaftes Mitmachen beim Einwärmen, Überschätzen der eigenen Leistungsfähigkeit etc.</a:t>
            </a:r>
          </a:p>
          <a:p>
            <a:endParaRPr lang="de-CH" dirty="0"/>
          </a:p>
          <a:p>
            <a:r>
              <a:rPr lang="de-CH" b="1" dirty="0">
                <a:solidFill>
                  <a:schemeClr val="accent2"/>
                </a:solidFill>
              </a:rPr>
              <a:t>Verhältnisse</a:t>
            </a:r>
          </a:p>
          <a:p>
            <a:r>
              <a:rPr lang="de-CH" dirty="0"/>
              <a:t>z.B. defektes Material, schlechte Organisationsform, mangelhafte Schutzausrüstung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51DED2-E8A0-449A-B8EF-996562D1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11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5B6C65F-F5FD-4957-80BD-E61824987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err="1"/>
              <a:t>Erfassen</a:t>
            </a:r>
            <a:r>
              <a:rPr lang="en-US"/>
              <a:t> der </a:t>
            </a:r>
            <a:r>
              <a:rPr lang="en-US" err="1"/>
              <a:t>Risikofaktoren</a:t>
            </a:r>
            <a:r>
              <a:rPr lang="en-US"/>
              <a:t> 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F03824-BD00-41C9-B7A6-1C75C05E9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82004">
            <a:off x="7647949" y="2010440"/>
            <a:ext cx="2852000" cy="4206308"/>
          </a:xfrm>
          <a:prstGeom prst="rect">
            <a:avLst/>
          </a:prstGeom>
          <a:noFill/>
          <a:effectLst>
            <a:outerShdw blurRad="50800" dist="228600" dir="2700000" algn="tl" rotWithShape="0">
              <a:schemeClr val="tx2">
                <a:alpha val="40000"/>
              </a:schemeClr>
            </a:outerShdw>
          </a:effectLst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B59E8CC-D105-4915-B349-C145BC809E9F}"/>
              </a:ext>
            </a:extLst>
          </p:cNvPr>
          <p:cNvGrpSpPr/>
          <p:nvPr/>
        </p:nvGrpSpPr>
        <p:grpSpPr>
          <a:xfrm>
            <a:off x="10250329" y="174015"/>
            <a:ext cx="1740368" cy="1471488"/>
            <a:chOff x="6239967" y="1511855"/>
            <a:chExt cx="5472610" cy="4750053"/>
          </a:xfrm>
        </p:grpSpPr>
        <p:pic>
          <p:nvPicPr>
            <p:cNvPr id="9" name="Inhaltsplatzhalter 6">
              <a:extLst>
                <a:ext uri="{FF2B5EF4-FFF2-40B4-BE49-F238E27FC236}">
                  <a16:creationId xmlns:a16="http://schemas.microsoft.com/office/drawing/2014/main" id="{DC0F77F7-9A20-42B3-B89B-3A316975D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6239967" y="1511855"/>
              <a:ext cx="5472610" cy="4638036"/>
            </a:xfrm>
            <a:prstGeom prst="rect">
              <a:avLst/>
            </a:prstGeom>
            <a:noFill/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2E38EC5D-41E5-4104-ACCA-884A7700A8CD}"/>
                </a:ext>
              </a:extLst>
            </p:cNvPr>
            <p:cNvSpPr/>
            <p:nvPr/>
          </p:nvSpPr>
          <p:spPr>
            <a:xfrm>
              <a:off x="9840368" y="4430382"/>
              <a:ext cx="1872208" cy="1831526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96162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692494" y="1844436"/>
            <a:ext cx="9493877" cy="2000065"/>
          </a:xfrm>
        </p:spPr>
        <p:txBody>
          <a:bodyPr>
            <a:noAutofit/>
          </a:bodyPr>
          <a:lstStyle/>
          <a:p>
            <a:r>
              <a:rPr lang="de-CH" sz="4400" dirty="0"/>
              <a:t>«Meist führt eine Kombination von verhältnis- und verhaltensbezogenen Risikofaktoren zu einem Unfall.»</a:t>
            </a:r>
          </a:p>
        </p:txBody>
      </p:sp>
    </p:spTree>
    <p:extLst>
      <p:ext uri="{BB962C8B-B14F-4D97-AF65-F5344CB8AC3E}">
        <p14:creationId xmlns:p14="http://schemas.microsoft.com/office/powerpoint/2010/main" val="2395261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CH" sz="2700" dirty="0"/>
              <a:t>3	Wie kann es verhindert werden?	S. 10/11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r>
              <a:rPr lang="de-CH" dirty="0"/>
              <a:t>Anwendung einer oder mehrerer Strategien in Bezug auf einen Risikofaktor: </a:t>
            </a:r>
          </a:p>
          <a:p>
            <a:pPr marL="728689" lvl="1" indent="-457200">
              <a:buFont typeface="+mj-lt"/>
              <a:buAutoNum type="arabicPeriod"/>
            </a:pPr>
            <a:r>
              <a:rPr lang="de-CH" dirty="0"/>
              <a:t>Die Gefahr entfernen</a:t>
            </a:r>
          </a:p>
          <a:p>
            <a:pPr marL="728689" lvl="1" indent="-457200">
              <a:buFont typeface="+mj-lt"/>
              <a:buAutoNum type="arabicPeriod"/>
            </a:pPr>
            <a:r>
              <a:rPr lang="de-CH" dirty="0"/>
              <a:t>Gefahr und Gefährdete trennen</a:t>
            </a:r>
          </a:p>
          <a:p>
            <a:pPr marL="728689" lvl="1" indent="-457200">
              <a:buFont typeface="+mj-lt"/>
              <a:buAutoNum type="arabicPeriod"/>
            </a:pPr>
            <a:r>
              <a:rPr lang="de-CH" dirty="0"/>
              <a:t>Gefährdete schützen</a:t>
            </a:r>
            <a:br>
              <a:rPr lang="de-CH" dirty="0"/>
            </a:br>
            <a:r>
              <a:rPr lang="de-CH" dirty="0"/>
              <a:t>und motivierende Strategien entwickeln, die längerfristig gesehen sicherheitsorientiertes Handeln begünstigen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13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de-CH"/>
              <a:t>Interventionsanalyse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FEF1913-E09D-4287-89C7-394C5B71CCB5}"/>
              </a:ext>
            </a:extLst>
          </p:cNvPr>
          <p:cNvGrpSpPr/>
          <p:nvPr/>
        </p:nvGrpSpPr>
        <p:grpSpPr>
          <a:xfrm>
            <a:off x="6239967" y="1511855"/>
            <a:ext cx="5472610" cy="4750053"/>
            <a:chOff x="6239967" y="1511855"/>
            <a:chExt cx="5472610" cy="4750053"/>
          </a:xfrm>
        </p:grpSpPr>
        <p:pic>
          <p:nvPicPr>
            <p:cNvPr id="6" name="Inhaltsplatzhalter 6">
              <a:extLst>
                <a:ext uri="{FF2B5EF4-FFF2-40B4-BE49-F238E27FC236}">
                  <a16:creationId xmlns:a16="http://schemas.microsoft.com/office/drawing/2014/main" id="{C489A5E0-7679-4600-A124-E98A92BF0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6239967" y="1511855"/>
              <a:ext cx="5472610" cy="4638036"/>
            </a:xfrm>
            <a:prstGeom prst="rect">
              <a:avLst/>
            </a:prstGeom>
            <a:noFill/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C913D85-DD67-40DE-830B-5737A9CF5EAD}"/>
                </a:ext>
              </a:extLst>
            </p:cNvPr>
            <p:cNvSpPr/>
            <p:nvPr/>
          </p:nvSpPr>
          <p:spPr>
            <a:xfrm>
              <a:off x="6384032" y="4430382"/>
              <a:ext cx="1872208" cy="1831526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1FA2744C-89A5-3848-97F0-F3EF2745B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2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824D73E-E484-495B-81D1-950CC6DF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en-US" dirty="0"/>
              <a:t>Action 3 – </a:t>
            </a:r>
            <a:r>
              <a:rPr lang="en-US" dirty="0" err="1"/>
              <a:t>Seite</a:t>
            </a:r>
            <a:r>
              <a:rPr lang="en-US" dirty="0"/>
              <a:t> 15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96A938-80BF-4C10-AB7B-6231CE46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28789"/>
            <a:ext cx="5472610" cy="4692179"/>
          </a:xfrm>
        </p:spPr>
        <p:txBody>
          <a:bodyPr/>
          <a:lstStyle/>
          <a:p>
            <a:pPr marL="354013" lvl="1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de-CH" dirty="0"/>
              <a:t>Definition der Massnahmen, die die höchste Wirksamkeit versprechen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de-CH" dirty="0"/>
              <a:t>Gedanken zur Umsetzbarkeit der Massnahmen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54013" lvl="1" indent="-342900">
              <a:buFont typeface="Arial" panose="020B0604020202020204" pitchFamily="34" charset="0"/>
              <a:buChar char="•"/>
            </a:pPr>
            <a:endParaRPr lang="de-CH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3DCABC-D6F9-4B01-BACF-38ACBD9B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14</a:t>
            </a:fld>
            <a:endParaRPr lang="de-CH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63C7BA-3867-4805-8B36-943445969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r>
              <a:rPr lang="en-US" dirty="0" err="1"/>
              <a:t>Erarbeiten</a:t>
            </a:r>
            <a:r>
              <a:rPr lang="en-US" dirty="0"/>
              <a:t> von Massnahmen/</a:t>
            </a:r>
            <a:r>
              <a:rPr lang="en-US" dirty="0" err="1"/>
              <a:t>Interventionen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Verhinderung</a:t>
            </a:r>
            <a:r>
              <a:rPr lang="en-US" dirty="0"/>
              <a:t> von </a:t>
            </a:r>
            <a:r>
              <a:rPr lang="en-US" dirty="0" err="1"/>
              <a:t>Unfällen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6C3B33-889F-4CC5-B271-2406D1654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012876">
            <a:off x="7669454" y="2110537"/>
            <a:ext cx="2826897" cy="4111852"/>
          </a:xfrm>
          <a:prstGeom prst="rect">
            <a:avLst/>
          </a:prstGeom>
          <a:noFill/>
          <a:effectLst>
            <a:outerShdw blurRad="50800" dist="342900" dir="2700000" algn="tl" rotWithShape="0">
              <a:schemeClr val="tx2">
                <a:alpha val="40000"/>
              </a:schemeClr>
            </a:outerShdw>
          </a:effectLst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8B094F8-E4A5-43DA-888C-320EF8F9582B}"/>
              </a:ext>
            </a:extLst>
          </p:cNvPr>
          <p:cNvGrpSpPr/>
          <p:nvPr/>
        </p:nvGrpSpPr>
        <p:grpSpPr>
          <a:xfrm>
            <a:off x="10636898" y="144674"/>
            <a:ext cx="1430243" cy="1338893"/>
            <a:chOff x="6239967" y="1511855"/>
            <a:chExt cx="5472610" cy="4750053"/>
          </a:xfrm>
        </p:grpSpPr>
        <p:pic>
          <p:nvPicPr>
            <p:cNvPr id="8" name="Inhaltsplatzhalter 6">
              <a:extLst>
                <a:ext uri="{FF2B5EF4-FFF2-40B4-BE49-F238E27FC236}">
                  <a16:creationId xmlns:a16="http://schemas.microsoft.com/office/drawing/2014/main" id="{F60D2A34-B27B-405E-BA7F-4B8DD8117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6239967" y="1511855"/>
              <a:ext cx="5472610" cy="4638036"/>
            </a:xfrm>
            <a:prstGeom prst="rect">
              <a:avLst/>
            </a:prstGeom>
            <a:noFill/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32058AF-D79D-491B-8927-D741A2AB4EDF}"/>
                </a:ext>
              </a:extLst>
            </p:cNvPr>
            <p:cNvSpPr/>
            <p:nvPr/>
          </p:nvSpPr>
          <p:spPr>
            <a:xfrm>
              <a:off x="6384032" y="4430382"/>
              <a:ext cx="1872208" cy="1831526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882685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EB15506-68D5-4A91-BFE6-4E1D8957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en-US" dirty="0"/>
              <a:t>Action 4 – </a:t>
            </a:r>
            <a:r>
              <a:rPr lang="en-US" dirty="0" err="1"/>
              <a:t>Seite</a:t>
            </a:r>
            <a:r>
              <a:rPr lang="en-US" dirty="0"/>
              <a:t> 16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FC7C769-18E9-4E11-841D-1B8B4E672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/>
          <a:p>
            <a:r>
              <a:rPr lang="en-US" dirty="0" err="1"/>
              <a:t>Nach</a:t>
            </a:r>
            <a:r>
              <a:rPr lang="en-US" dirty="0"/>
              <a:t> der </a:t>
            </a:r>
            <a:r>
              <a:rPr lang="en-US" dirty="0" err="1"/>
              <a:t>sorgfältigen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folgt</a:t>
            </a:r>
            <a:r>
              <a:rPr lang="en-US" dirty="0"/>
              <a:t> der </a:t>
            </a:r>
            <a:r>
              <a:rPr lang="en-US" dirty="0" err="1"/>
              <a:t>Umsetzungsplan</a:t>
            </a:r>
            <a:r>
              <a:rPr lang="en-US" dirty="0"/>
              <a:t>……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7EEB45-3031-41B0-A659-B51BA0B0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15</a:t>
            </a:fld>
            <a:endParaRPr lang="de-CH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A7FE039-E53A-4A46-88FB-01653F329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r>
              <a:rPr lang="en-US" dirty="0" err="1"/>
              <a:t>Umsetzungsplan</a:t>
            </a:r>
            <a:r>
              <a:rPr lang="en-US" dirty="0"/>
              <a:t> </a:t>
            </a:r>
            <a:r>
              <a:rPr lang="en-US" dirty="0" err="1"/>
              <a:t>erstellen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77986E-B159-45C4-87A0-E69384F07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6184">
            <a:off x="1623375" y="2740152"/>
            <a:ext cx="2231805" cy="3280292"/>
          </a:xfrm>
          <a:prstGeom prst="rect">
            <a:avLst/>
          </a:prstGeom>
          <a:noFill/>
          <a:effectLst>
            <a:outerShdw blurRad="50800" dist="342900" dir="2700000" algn="tl" rotWithShape="0">
              <a:schemeClr val="tx2">
                <a:alpha val="40000"/>
              </a:schemeClr>
            </a:outerShdw>
          </a:effectLst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A14E867-326B-4A4B-9EEC-5CFA07FB0D19}"/>
              </a:ext>
            </a:extLst>
          </p:cNvPr>
          <p:cNvGrpSpPr/>
          <p:nvPr/>
        </p:nvGrpSpPr>
        <p:grpSpPr>
          <a:xfrm>
            <a:off x="6239967" y="1291518"/>
            <a:ext cx="5472610" cy="4858373"/>
            <a:chOff x="6239967" y="1291518"/>
            <a:chExt cx="5472610" cy="4858373"/>
          </a:xfrm>
        </p:grpSpPr>
        <p:pic>
          <p:nvPicPr>
            <p:cNvPr id="13" name="Inhaltsplatzhalter 6">
              <a:extLst>
                <a:ext uri="{FF2B5EF4-FFF2-40B4-BE49-F238E27FC236}">
                  <a16:creationId xmlns:a16="http://schemas.microsoft.com/office/drawing/2014/main" id="{5EB41A73-2A4B-45BF-996C-83E78B128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6239967" y="1511855"/>
              <a:ext cx="5472610" cy="4638036"/>
            </a:xfrm>
            <a:prstGeom prst="rect">
              <a:avLst/>
            </a:prstGeom>
            <a:noFill/>
          </p:spPr>
        </p:pic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07CC3E0-197B-4589-A802-515919FF137B}"/>
                </a:ext>
              </a:extLst>
            </p:cNvPr>
            <p:cNvSpPr/>
            <p:nvPr/>
          </p:nvSpPr>
          <p:spPr>
            <a:xfrm>
              <a:off x="6239967" y="1291518"/>
              <a:ext cx="1872208" cy="1831526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1FA2744C-89A5-3848-97F0-F3EF2745B2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7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Fazit: Ein (Mini-) Unfallpräventionskonzept für den 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4997697"/>
          </a:xfrm>
        </p:spPr>
        <p:txBody>
          <a:bodyPr>
            <a:normAutofit lnSpcReduction="10000"/>
          </a:bodyPr>
          <a:lstStyle/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de-CH" dirty="0"/>
              <a:t>Jede Sportart/Fachdisziplin/Bewegungsform bringt spezifische Verletzungsrisiken mit sich.</a:t>
            </a:r>
            <a:br>
              <a:rPr lang="de-CH" dirty="0"/>
            </a:b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CH" dirty="0">
                <a:solidFill>
                  <a:schemeClr val="tx2"/>
                </a:solidFill>
              </a:rPr>
              <a:t>Als Leiterin/Leiter kenne ich diese und sorge vor!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de-CH" dirty="0"/>
              <a:t>Schwere und tödliche Verletzungen werden vermieden.</a:t>
            </a:r>
            <a:br>
              <a:rPr lang="de-CH" dirty="0"/>
            </a:b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 Umsichtige Planung und situative Risikoeinschätzung und Planänderungen sind wichtig!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Häufige Verletzungen sowie Fehl- und Überbelastungen werden verringert.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  Stabilisierungsübungen der häufig beanspruchten Gelenke und Strukturen sind Teil des Trainings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Neben der didaktischen wird eine unfallpräventive Analyse gemacht.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 Bis ins Alter möglichst verletzungsfreies Sporttreiben und Bewegen zu ermöglichen, ist das Ziel!</a:t>
            </a:r>
          </a:p>
          <a:p>
            <a:pPr marL="614389" lvl="1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614389" lvl="1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/>
              <a:t>Wozu?</a:t>
            </a:r>
          </a:p>
          <a:p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A2744C-89A5-3848-97F0-F3EF2745B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8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6B31866-B953-4CCC-80B6-979EF54FF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Zentrales Thema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Training ab 50 </a:t>
            </a:r>
          </a:p>
        </p:txBody>
      </p:sp>
    </p:spTree>
    <p:extLst>
      <p:ext uri="{BB962C8B-B14F-4D97-AF65-F5344CB8AC3E}">
        <p14:creationId xmlns:p14="http://schemas.microsoft.com/office/powerpoint/2010/main" val="2753792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0F667-9ABF-436E-B086-D7A845C2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r>
              <a:rPr lang="de-CH" dirty="0"/>
              <a:t>www.sichergehen.ch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C3189F9-78A1-4F31-94B1-C952A5DA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63" y="167829"/>
            <a:ext cx="3458602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2663AF-E5C1-4332-BAFA-56A81067E70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 lnSpcReduction="10000"/>
          </a:bodyPr>
          <a:lstStyle/>
          <a:p>
            <a:endParaRPr lang="de-CH" sz="3000" dirty="0"/>
          </a:p>
          <a:p>
            <a:endParaRPr lang="de-CH" dirty="0"/>
          </a:p>
          <a:p>
            <a:r>
              <a:rPr lang="de-CH" dirty="0"/>
              <a:t>Sturzpräventive Übungen für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de-CH" dirty="0"/>
              <a:t>statisches und dynamisches Gleichgewicht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de-CH" dirty="0"/>
              <a:t>Beinkraft 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de-CH" dirty="0"/>
              <a:t>mentale Fitness (kognitiv-motorische Übungen)</a:t>
            </a:r>
          </a:p>
          <a:p>
            <a:r>
              <a:rPr lang="de-CH" dirty="0"/>
              <a:t>gehören in jedes Sport- und Bewegungsangebot für ältere Erwachsene ab 50!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D80A96-3743-4D99-861E-3A1D18EA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39" y="2005889"/>
            <a:ext cx="5760468" cy="411873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3BC150-142E-48C5-B69E-215792F2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18</a:t>
            </a:fld>
            <a:endParaRPr lang="de-CH"/>
          </a:p>
        </p:txBody>
      </p:sp>
      <p:sp>
        <p:nvSpPr>
          <p:cNvPr id="1028" name="Text Placeholder 5">
            <a:extLst>
              <a:ext uri="{FF2B5EF4-FFF2-40B4-BE49-F238E27FC236}">
                <a16:creationId xmlns:a16="http://schemas.microsoft.com/office/drawing/2014/main" id="{AF74BB6F-DA2B-4DFD-8EE8-F73B75C42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0F667-9ABF-436E-B086-D7A845C2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CH" dirty="0"/>
              <a:t>www.sichergehen.ch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2663AF-E5C1-4332-BAFA-56A81067E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de-CH" dirty="0"/>
          </a:p>
          <a:p>
            <a:pPr marL="342900" indent="-342900">
              <a:buFontTx/>
              <a:buChar char="-"/>
            </a:pPr>
            <a:endParaRPr lang="de-CH" dirty="0"/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de-CH" dirty="0"/>
              <a:t>Qualitätskriterien für Kurse: Kurslabel sichergehen.ch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de-CH" dirty="0"/>
              <a:t>Kursplattform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de-CH" dirty="0"/>
              <a:t>Kontakt für mehr Infos: info@sichergehen.ch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3BC150-142E-48C5-B69E-215792F2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19</a:t>
            </a:fld>
            <a:endParaRPr lang="de-CH"/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468415AD-C1DC-47EF-99CE-831F99A40C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D80A96-3743-4D99-861E-3A1D18EA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967" y="1874415"/>
            <a:ext cx="5472610" cy="3912916"/>
          </a:xfrm>
          <a:prstGeom prst="rect">
            <a:avLst/>
          </a:prstGeom>
          <a:noFill/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72283B4-CB9D-4F0F-AF56-966CFA581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63" y="167829"/>
            <a:ext cx="3458602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15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72D62EE-6143-4439-B964-A3CAE4F8A45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CH" dirty="0"/>
              <a:t>Die Teilnehmenden (TN) haben sich zielgruppenspezifische Überlegungen zur Unfallprävention für die eigene  Fachdisziplin gemacht.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CH" dirty="0"/>
              <a:t>Die TN haben «Mein Unfallpräventionskonzept» auf  </a:t>
            </a:r>
            <a:br>
              <a:rPr lang="de-CH" dirty="0"/>
            </a:br>
            <a:r>
              <a:rPr lang="de-CH" dirty="0"/>
              <a:t>S. 13-16 ausgefüllt. </a:t>
            </a:r>
            <a:endParaRPr lang="de-CH" dirty="0">
              <a:sym typeface="Wingdings" panose="05000000000000000000" pitchFamily="2" charset="2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Die TN kennen die Broschüren und die Homepage der BFU.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dirty="0"/>
          </a:p>
          <a:p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7FE10F-7915-45CC-9A95-213BE7F64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230" y="1272052"/>
            <a:ext cx="3503056" cy="4961598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9136B7-C5D9-457F-89B1-89EBEBA7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CH" sz="2200" dirty="0"/>
              <a:t>Ziele der Lektion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2B96BA-C690-44E3-A1F0-7E3EAEA8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A2744C-89A5-3848-97F0-F3EF2745B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2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5C9801-64B3-4C57-AB96-C5409F30C7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08071" y="5516762"/>
            <a:ext cx="5256212" cy="21649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61914F6-D98E-4E59-BE5B-F41B40869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/>
              <a:t>Merci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64ACE65-75D2-482E-B610-063B8993E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049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3FAF9A4-FFCD-48E6-B99C-4CF2BD88F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504" y="1340768"/>
            <a:ext cx="9288512" cy="1612776"/>
          </a:xfrm>
        </p:spPr>
        <p:txBody>
          <a:bodyPr/>
          <a:lstStyle/>
          <a:p>
            <a:r>
              <a:rPr lang="de-CH" sz="4400" dirty="0">
                <a:solidFill>
                  <a:schemeClr val="bg1"/>
                </a:solidFill>
              </a:rPr>
              <a:t>«Der gesunde Menschenverstand allein genügt oft nicht, um Unfälle zu verhindern. Nur mit einem systematischen Vorgehen können die Teilnehmenden vor Verletzungen geschützt werden.»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356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A60ED35-145E-4634-83AF-0548B3452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44" y="1748951"/>
            <a:ext cx="4104182" cy="374506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CH" sz="2200" dirty="0"/>
              <a:t>Systematisches Vorgehen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C1770AD-DF17-4B97-8E63-CBFD40D18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9327" y="733377"/>
            <a:ext cx="6727015" cy="5701144"/>
          </a:xfrm>
          <a:prstGeom prst="rect">
            <a:avLst/>
          </a:prstGeom>
          <a:noFill/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FA2744C-89A5-3848-97F0-F3EF2745B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8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CBE94-3318-46BB-9B2F-18573AC2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Systematisches Vorgehen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D409D5-E527-4E46-88FF-C8B8B145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01FD5E-B1F8-41E4-8B5E-26291271E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Präventionsgedanken als stete Begleiter während einer Aktivität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1142C2-1B98-4C8D-9C8F-0CC556FE57B6}"/>
              </a:ext>
            </a:extLst>
          </p:cNvPr>
          <p:cNvSpPr txBox="1"/>
          <p:nvPr/>
        </p:nvSpPr>
        <p:spPr>
          <a:xfrm>
            <a:off x="6963508" y="1637882"/>
            <a:ext cx="4749068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200" dirty="0"/>
              <a:t>Eine situative Risikoanalyse wird</a:t>
            </a:r>
          </a:p>
          <a:p>
            <a:pPr marL="457200" indent="-457200">
              <a:buFont typeface="+mj-lt"/>
              <a:buAutoNum type="alphaLcPeriod"/>
            </a:pPr>
            <a:r>
              <a:rPr lang="de-CH" sz="2200" dirty="0"/>
              <a:t>allgemein für die Sportart/Fachdisziplin</a:t>
            </a:r>
          </a:p>
          <a:p>
            <a:pPr marL="457200" indent="-457200">
              <a:buFont typeface="+mj-lt"/>
              <a:buAutoNum type="alphaLcPeriod"/>
            </a:pPr>
            <a:r>
              <a:rPr lang="de-CH" sz="2200" dirty="0"/>
              <a:t>für eine spezifische Lektion/Aktivität</a:t>
            </a:r>
          </a:p>
          <a:p>
            <a:pPr marL="457200" indent="-457200">
              <a:buFont typeface="+mj-lt"/>
              <a:buAutoNum type="alphaLcPeriod"/>
            </a:pPr>
            <a:r>
              <a:rPr lang="de-CH" sz="2200" dirty="0"/>
              <a:t>für einen </a:t>
            </a:r>
            <a:r>
              <a:rPr lang="de-CH" sz="2200" dirty="0" err="1"/>
              <a:t>Lektionsteil</a:t>
            </a:r>
            <a:r>
              <a:rPr lang="de-CH" sz="2200" dirty="0"/>
              <a:t>, eine Teilaktivität</a:t>
            </a:r>
          </a:p>
          <a:p>
            <a:pPr marL="457200" indent="-457200">
              <a:buFont typeface="+mj-lt"/>
              <a:buAutoNum type="alphaLcPeriod"/>
            </a:pPr>
            <a:r>
              <a:rPr lang="de-CH" sz="2200" dirty="0"/>
              <a:t>und generell während einer Lektion immer wieder vorgenommen.</a:t>
            </a:r>
          </a:p>
          <a:p>
            <a:endParaRPr lang="de-CH" sz="2200" dirty="0"/>
          </a:p>
          <a:p>
            <a:r>
              <a:rPr lang="de-CH" sz="2200" dirty="0"/>
              <a:t>Dies gilt gleichermassen für Indoor- und Outdooraktivitäten.</a:t>
            </a:r>
          </a:p>
          <a:p>
            <a:endParaRPr lang="de-CH" sz="2200" dirty="0"/>
          </a:p>
          <a:p>
            <a:endParaRPr lang="de-CH" sz="2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C21962-797C-4CBD-B88B-E2E85FE13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3098">
            <a:off x="25815" y="2549432"/>
            <a:ext cx="6490494" cy="28705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FA2744C-89A5-3848-97F0-F3EF2745B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3FAF9A4-FFCD-48E6-B99C-4CF2BD88F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504" y="1340768"/>
            <a:ext cx="9288512" cy="2415984"/>
          </a:xfrm>
        </p:spPr>
        <p:txBody>
          <a:bodyPr/>
          <a:lstStyle/>
          <a:p>
            <a:r>
              <a:rPr lang="de-CH" sz="4400" dirty="0">
                <a:solidFill>
                  <a:schemeClr val="bg1"/>
                </a:solidFill>
              </a:rPr>
              <a:t>«Bei allen Angeboten gilt:</a:t>
            </a:r>
          </a:p>
          <a:p>
            <a:r>
              <a:rPr lang="de-CH" sz="4400" dirty="0">
                <a:solidFill>
                  <a:schemeClr val="bg1"/>
                </a:solidFill>
              </a:rPr>
              <a:t>Schwere Verletzungen aufgrund von Unfällen und Fehlbelastungen sind möglichst zu vermeiden.»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471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B2369ED-61EF-455F-89E3-4D3D0FFE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en-US" dirty="0"/>
              <a:t>Action 1 – </a:t>
            </a:r>
            <a:r>
              <a:rPr lang="en-US" dirty="0" err="1"/>
              <a:t>Seite</a:t>
            </a:r>
            <a:r>
              <a:rPr lang="en-US" dirty="0"/>
              <a:t> 13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2D523D-3326-45E8-A7F7-E5FFDF1B9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err="1"/>
              <a:t>Daten</a:t>
            </a:r>
            <a:r>
              <a:rPr lang="en-US" dirty="0"/>
              <a:t>/</a:t>
            </a:r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sammeln</a:t>
            </a:r>
            <a:endParaRPr lang="de-CH" dirty="0">
              <a:solidFill>
                <a:srgbClr val="FF0000"/>
              </a:solidFill>
            </a:endParaRPr>
          </a:p>
          <a:p>
            <a:pPr marL="614389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Was will ich </a:t>
            </a:r>
            <a:r>
              <a:rPr lang="en-US" dirty="0" err="1"/>
              <a:t>unbedingt</a:t>
            </a:r>
            <a:r>
              <a:rPr lang="en-US" dirty="0"/>
              <a:t> </a:t>
            </a:r>
            <a:r>
              <a:rPr lang="en-US" dirty="0" err="1"/>
              <a:t>verhindern</a:t>
            </a:r>
            <a:r>
              <a:rPr lang="en-US" dirty="0"/>
              <a:t>?</a:t>
            </a:r>
          </a:p>
          <a:p>
            <a:pPr marL="614389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err="1"/>
              <a:t>Eigene</a:t>
            </a:r>
            <a:r>
              <a:rPr lang="en-US" dirty="0"/>
              <a:t> </a:t>
            </a:r>
            <a:r>
              <a:rPr lang="en-US" dirty="0" err="1"/>
              <a:t>Erfahrungen</a:t>
            </a:r>
            <a:r>
              <a:rPr lang="en-US" dirty="0"/>
              <a:t> </a:t>
            </a:r>
            <a:r>
              <a:rPr lang="en-US" dirty="0" err="1"/>
              <a:t>reflektieren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51DED2-E8A0-449A-B8EF-996562D1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5B6C65F-F5FD-4957-80BD-E61824987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r>
              <a:rPr lang="en-US" dirty="0" err="1"/>
              <a:t>Erstellen</a:t>
            </a:r>
            <a:r>
              <a:rPr lang="en-US" dirty="0"/>
              <a:t> der </a:t>
            </a:r>
            <a:r>
              <a:rPr lang="en-US" dirty="0" err="1"/>
              <a:t>Unfallanalyse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eigene</a:t>
            </a:r>
            <a:r>
              <a:rPr lang="en-US" dirty="0"/>
              <a:t> </a:t>
            </a:r>
            <a:r>
              <a:rPr lang="en-US" dirty="0" err="1"/>
              <a:t>Fachdisziplin</a:t>
            </a:r>
            <a:r>
              <a:rPr lang="en-US" dirty="0"/>
              <a:t> 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272656DA-8030-479E-983A-4C9794D38B7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0786">
            <a:off x="7800878" y="2307541"/>
            <a:ext cx="2680794" cy="3920844"/>
          </a:xfrm>
          <a:noFill/>
          <a:effectLst>
            <a:outerShdw blurRad="50800" dist="317500" dir="2700000" algn="tl" rotWithShape="0">
              <a:schemeClr val="tx2">
                <a:alpha val="40000"/>
              </a:schemeClr>
            </a:outerShdw>
          </a:effectLst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0040185-6DEE-4BDC-8B05-A72DC439BFB0}"/>
              </a:ext>
            </a:extLst>
          </p:cNvPr>
          <p:cNvGrpSpPr/>
          <p:nvPr/>
        </p:nvGrpSpPr>
        <p:grpSpPr>
          <a:xfrm>
            <a:off x="10344374" y="153674"/>
            <a:ext cx="1656184" cy="1512169"/>
            <a:chOff x="6239967" y="1340768"/>
            <a:chExt cx="5472610" cy="4809123"/>
          </a:xfrm>
        </p:grpSpPr>
        <p:pic>
          <p:nvPicPr>
            <p:cNvPr id="10" name="Inhaltsplatzhalter 6">
              <a:extLst>
                <a:ext uri="{FF2B5EF4-FFF2-40B4-BE49-F238E27FC236}">
                  <a16:creationId xmlns:a16="http://schemas.microsoft.com/office/drawing/2014/main" id="{640D3D5F-F38E-47EE-B2C1-E1CC067BE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6239967" y="1511855"/>
              <a:ext cx="5472610" cy="4638036"/>
            </a:xfrm>
            <a:prstGeom prst="rect">
              <a:avLst/>
            </a:prstGeom>
            <a:noFill/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2718804-A965-45AB-B65B-09AEDD5A6AAB}"/>
                </a:ext>
              </a:extLst>
            </p:cNvPr>
            <p:cNvSpPr/>
            <p:nvPr/>
          </p:nvSpPr>
          <p:spPr>
            <a:xfrm>
              <a:off x="9984432" y="1340768"/>
              <a:ext cx="1645207" cy="1584176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03813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CH" dirty="0"/>
              <a:t>1	Was kann passieren?		 S. 6/7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CH" dirty="0"/>
              <a:t>Wie viele und welche Unfälle passieren?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CH" dirty="0"/>
              <a:t>Gibt es besonders schwere Verletzungen?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CH" dirty="0"/>
              <a:t>Gibt es besonders häufige Verletzungen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CH" dirty="0"/>
              <a:t>Welche Körperteile sind hauptsächlich betroffen?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de-CH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e-CH" dirty="0"/>
              <a:t>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de-CH"/>
              <a:t>Unfallanalyse vornehmen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9B31D42-A5B1-4B21-83DA-2670A3E13FBF}"/>
              </a:ext>
            </a:extLst>
          </p:cNvPr>
          <p:cNvGrpSpPr/>
          <p:nvPr/>
        </p:nvGrpSpPr>
        <p:grpSpPr>
          <a:xfrm>
            <a:off x="6239967" y="1340768"/>
            <a:ext cx="5472610" cy="4809123"/>
            <a:chOff x="6239967" y="1340768"/>
            <a:chExt cx="5472610" cy="4809123"/>
          </a:xfrm>
        </p:grpSpPr>
        <p:pic>
          <p:nvPicPr>
            <p:cNvPr id="6" name="Inhaltsplatzhalter 6">
              <a:extLst>
                <a:ext uri="{FF2B5EF4-FFF2-40B4-BE49-F238E27FC236}">
                  <a16:creationId xmlns:a16="http://schemas.microsoft.com/office/drawing/2014/main" id="{8AC38828-2EAD-4F14-A7DA-0D9CDBF34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6239967" y="1511855"/>
              <a:ext cx="5472610" cy="4638036"/>
            </a:xfrm>
            <a:prstGeom prst="rect">
              <a:avLst/>
            </a:prstGeom>
            <a:noFill/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D9832BC9-5409-4E53-A51D-EB662996540D}"/>
                </a:ext>
              </a:extLst>
            </p:cNvPr>
            <p:cNvSpPr/>
            <p:nvPr/>
          </p:nvSpPr>
          <p:spPr>
            <a:xfrm>
              <a:off x="9984432" y="1340768"/>
              <a:ext cx="1645207" cy="1584176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1FA2744C-89A5-3848-97F0-F3EF2745B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6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B2369ED-61EF-455F-89E3-4D3D0FFE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en-US" dirty="0"/>
              <a:t>Action 1 – </a:t>
            </a:r>
            <a:r>
              <a:rPr lang="en-US" dirty="0" err="1"/>
              <a:t>Seite</a:t>
            </a:r>
            <a:r>
              <a:rPr lang="en-US" dirty="0"/>
              <a:t> 13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2D523D-3326-45E8-A7F7-E5FFDF1B9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err="1"/>
              <a:t>Daten</a:t>
            </a:r>
            <a:r>
              <a:rPr lang="en-US" dirty="0"/>
              <a:t>/</a:t>
            </a:r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sammeln</a:t>
            </a:r>
            <a:endParaRPr lang="de-CH" dirty="0">
              <a:solidFill>
                <a:srgbClr val="FF0000"/>
              </a:solidFill>
            </a:endParaRPr>
          </a:p>
          <a:p>
            <a:pPr marL="614389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CH" dirty="0"/>
              <a:t>Status der BFU (alle Statistiken zu Nichtberufsunfallzahlen der CH)</a:t>
            </a:r>
          </a:p>
          <a:p>
            <a:pPr lvl="1" indent="0">
              <a:buClr>
                <a:schemeClr val="accent1">
                  <a:lumMod val="50000"/>
                </a:schemeClr>
              </a:buClr>
              <a:buNone/>
            </a:pPr>
            <a:endParaRPr lang="de-CH" dirty="0"/>
          </a:p>
          <a:p>
            <a:pPr marL="614389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de-CH" dirty="0"/>
          </a:p>
          <a:p>
            <a:pPr marL="614389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CH" dirty="0"/>
              <a:t>Ratgeber Sport der BFU: </a:t>
            </a:r>
            <a:r>
              <a:rPr lang="de-CH" dirty="0">
                <a:hlinkClick r:id="rId2"/>
              </a:rPr>
              <a:t>https://www.bfu.ch/de/sport-bewegung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51DED2-E8A0-449A-B8EF-996562D1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5B6C65F-F5FD-4957-80BD-E61824987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r>
              <a:rPr lang="en-US" dirty="0" err="1"/>
              <a:t>Erstellen</a:t>
            </a:r>
            <a:r>
              <a:rPr lang="en-US" dirty="0"/>
              <a:t> der </a:t>
            </a:r>
            <a:r>
              <a:rPr lang="en-US" dirty="0" err="1"/>
              <a:t>Unfallanalyse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eigene</a:t>
            </a:r>
            <a:r>
              <a:rPr lang="en-US" dirty="0"/>
              <a:t> </a:t>
            </a:r>
            <a:r>
              <a:rPr lang="en-US" dirty="0" err="1"/>
              <a:t>Fachdisziplin</a:t>
            </a:r>
            <a:r>
              <a:rPr lang="en-US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1CE047-4803-4D4D-9320-9E63E47DB7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18"/>
          <a:stretch/>
        </p:blipFill>
        <p:spPr>
          <a:xfrm>
            <a:off x="1085050" y="2763006"/>
            <a:ext cx="3018864" cy="108381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0040185-6DEE-4BDC-8B05-A72DC439BFB0}"/>
              </a:ext>
            </a:extLst>
          </p:cNvPr>
          <p:cNvGrpSpPr/>
          <p:nvPr/>
        </p:nvGrpSpPr>
        <p:grpSpPr>
          <a:xfrm>
            <a:off x="10344374" y="153674"/>
            <a:ext cx="1656184" cy="1512169"/>
            <a:chOff x="6239967" y="1340768"/>
            <a:chExt cx="5472610" cy="4809123"/>
          </a:xfrm>
        </p:grpSpPr>
        <p:pic>
          <p:nvPicPr>
            <p:cNvPr id="10" name="Inhaltsplatzhalter 6">
              <a:extLst>
                <a:ext uri="{FF2B5EF4-FFF2-40B4-BE49-F238E27FC236}">
                  <a16:creationId xmlns:a16="http://schemas.microsoft.com/office/drawing/2014/main" id="{640D3D5F-F38E-47EE-B2C1-E1CC067BE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6239967" y="1511855"/>
              <a:ext cx="5472610" cy="4638036"/>
            </a:xfrm>
            <a:prstGeom prst="rect">
              <a:avLst/>
            </a:prstGeom>
            <a:noFill/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2718804-A965-45AB-B65B-09AEDD5A6AAB}"/>
                </a:ext>
              </a:extLst>
            </p:cNvPr>
            <p:cNvSpPr/>
            <p:nvPr/>
          </p:nvSpPr>
          <p:spPr>
            <a:xfrm>
              <a:off x="9984432" y="1340768"/>
              <a:ext cx="1645207" cy="1584176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AAABCD0F-1DEA-4428-810B-4129069849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5"/>
          <a:stretch/>
        </p:blipFill>
        <p:spPr>
          <a:xfrm>
            <a:off x="987078" y="5324523"/>
            <a:ext cx="3116836" cy="1329852"/>
          </a:xfrm>
          <a:prstGeom prst="rect">
            <a:avLst/>
          </a:prstGeom>
        </p:spPr>
      </p:pic>
      <p:pic>
        <p:nvPicPr>
          <p:cNvPr id="15" name="Inhaltsplatzhalter 8">
            <a:extLst>
              <a:ext uri="{FF2B5EF4-FFF2-40B4-BE49-F238E27FC236}">
                <a16:creationId xmlns:a16="http://schemas.microsoft.com/office/drawing/2014/main" id="{10830220-E9FB-48C6-9769-639EECE321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0786">
            <a:off x="7800878" y="2307541"/>
            <a:ext cx="2680794" cy="3920844"/>
          </a:xfrm>
          <a:prstGeom prst="rect">
            <a:avLst/>
          </a:prstGeom>
          <a:noFill/>
          <a:effectLst>
            <a:outerShdw blurRad="50800" dist="317500" dir="2700000" algn="tl" rotWithShape="0">
              <a:schemeClr val="tx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8415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B4C03377-D068-4A93-9043-12FDF98FA847}" vid="{A469706B-F2AE-45D7-BD11-3236737D3DC7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8" ma:contentTypeDescription="Ein neues Dokument erstellen." ma:contentTypeScope="" ma:versionID="d503c14aea6a13b86654dbbd6e97fff4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d52086a337bbf8daff0ad3e1b6a022e7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523638-CCD3-459A-A618-4476623CDA03}">
  <ds:schemaRefs>
    <ds:schemaRef ds:uri="bb4941f2-48be-4bb0-a3d9-a0ff0057a9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BFEBCF7-F912-4718-891F-5B8F91E845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D4C354-9722-4204-8F82-D85591A695E4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b4941f2-48be-4bb0-a3d9-a0ff0057a96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1021</Words>
  <Application>Microsoft Office PowerPoint</Application>
  <PresentationFormat>Breitbild</PresentationFormat>
  <Paragraphs>180</Paragraphs>
  <Slides>20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BFU Suisse</vt:lpstr>
      <vt:lpstr>BFU Suisse </vt:lpstr>
      <vt:lpstr>BFU Suisse Medium</vt:lpstr>
      <vt:lpstr>Suisse Int'l</vt:lpstr>
      <vt:lpstr>Wingdings</vt:lpstr>
      <vt:lpstr>Design bfu</vt:lpstr>
      <vt:lpstr>«Unfallprävention im Erwachsenensport»</vt:lpstr>
      <vt:lpstr>Ziele der Lektion</vt:lpstr>
      <vt:lpstr>PowerPoint-Präsentation</vt:lpstr>
      <vt:lpstr>Systematisches Vorgehen</vt:lpstr>
      <vt:lpstr>Systematisches Vorgehen</vt:lpstr>
      <vt:lpstr>PowerPoint-Präsentation</vt:lpstr>
      <vt:lpstr>Action 1 – Seite 13</vt:lpstr>
      <vt:lpstr>1 Was kann passieren?   S. 6/7</vt:lpstr>
      <vt:lpstr>Action 1 – Seite 13</vt:lpstr>
      <vt:lpstr>2 Warum kann es passieren?  S. 8/9</vt:lpstr>
      <vt:lpstr>Action 2 – Seite 14</vt:lpstr>
      <vt:lpstr>«Meist führt eine Kombination von verhältnis- und verhaltensbezogenen Risikofaktoren zu einem Unfall.»</vt:lpstr>
      <vt:lpstr>3 Wie kann es verhindert werden? S. 10/11</vt:lpstr>
      <vt:lpstr>Action 3 – Seite 15</vt:lpstr>
      <vt:lpstr>Action 4 – Seite 16</vt:lpstr>
      <vt:lpstr>Fazit: Ein (Mini-) Unfallpräventionskonzept für den Unterricht</vt:lpstr>
      <vt:lpstr>Training ab 50 </vt:lpstr>
      <vt:lpstr>www.sichergehen.ch</vt:lpstr>
      <vt:lpstr>www.sichergehen.ch</vt:lpstr>
      <vt:lpstr>Merci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Unfallprävention im Erwachsenensport</dc:title>
  <dc:creator>Pfenninger Barbara</dc:creator>
  <cp:lastModifiedBy>Wettstein Cornelia BASPO</cp:lastModifiedBy>
  <cp:revision>6</cp:revision>
  <cp:lastPrinted>2019-03-22T15:02:17Z</cp:lastPrinted>
  <dcterms:created xsi:type="dcterms:W3CDTF">2020-07-09T07:21:58Z</dcterms:created>
  <dcterms:modified xsi:type="dcterms:W3CDTF">2021-03-23T13:45:14Z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</Properties>
</file>